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7"/>
  </p:notesMasterIdLst>
  <p:handoutMasterIdLst>
    <p:handoutMasterId r:id="rId18"/>
  </p:handoutMasterIdLst>
  <p:sldIdLst>
    <p:sldId id="265" r:id="rId3"/>
    <p:sldId id="266" r:id="rId4"/>
    <p:sldId id="263" r:id="rId5"/>
    <p:sldId id="271" r:id="rId6"/>
    <p:sldId id="270" r:id="rId7"/>
    <p:sldId id="267" r:id="rId8"/>
    <p:sldId id="268" r:id="rId9"/>
    <p:sldId id="269" r:id="rId10"/>
    <p:sldId id="272" r:id="rId11"/>
    <p:sldId id="273" r:id="rId12"/>
    <p:sldId id="274" r:id="rId13"/>
    <p:sldId id="275" r:id="rId14"/>
    <p:sldId id="27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995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10" d="100"/>
          <a:sy n="110" d="100"/>
        </p:scale>
        <p:origin x="438" y="108"/>
      </p:cViewPr>
      <p:guideLst/>
    </p:cSldViewPr>
  </p:slideViewPr>
  <p:notesTextViewPr>
    <p:cViewPr>
      <p:scale>
        <a:sx n="1" d="1"/>
        <a:sy n="1" d="1"/>
      </p:scale>
      <p:origin x="0" y="0"/>
    </p:cViewPr>
  </p:notesTextViewPr>
  <p:notesViewPr>
    <p:cSldViewPr snapToGrid="0">
      <p:cViewPr varScale="1">
        <p:scale>
          <a:sx n="65" d="100"/>
          <a:sy n="65" d="100"/>
        </p:scale>
        <p:origin x="3082"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6" Type="http://schemas.openxmlformats.org/officeDocument/2006/relationships/image" Target="../media/image31.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6" Type="http://schemas.openxmlformats.org/officeDocument/2006/relationships/image" Target="../media/image31.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0552F1C-9D7D-4E65-80D5-66C96D1FCE8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C3D7513-BF02-469B-B7B9-EBC5217C2928}">
      <dgm:prSet/>
      <dgm:spPr/>
      <dgm:t>
        <a:bodyPr/>
        <a:lstStyle/>
        <a:p>
          <a:r>
            <a:rPr lang="en-GB" dirty="0"/>
            <a:t>•	Does it result in positive outcomes from those who 	engage with the service?</a:t>
          </a:r>
          <a:endParaRPr lang="en-US" dirty="0"/>
        </a:p>
      </dgm:t>
    </dgm:pt>
    <dgm:pt modelId="{1220B97B-1985-43C4-BAF4-6C9A452F7A9B}" type="parTrans" cxnId="{F5089526-8DD8-43F8-975C-E7466498890D}">
      <dgm:prSet/>
      <dgm:spPr/>
      <dgm:t>
        <a:bodyPr/>
        <a:lstStyle/>
        <a:p>
          <a:endParaRPr lang="en-US"/>
        </a:p>
      </dgm:t>
    </dgm:pt>
    <dgm:pt modelId="{52BB7927-5441-422B-95B1-A11C517B9EB4}" type="sibTrans" cxnId="{F5089526-8DD8-43F8-975C-E7466498890D}">
      <dgm:prSet/>
      <dgm:spPr/>
      <dgm:t>
        <a:bodyPr/>
        <a:lstStyle/>
        <a:p>
          <a:endParaRPr lang="en-US"/>
        </a:p>
      </dgm:t>
    </dgm:pt>
    <dgm:pt modelId="{97D58168-C382-462F-9D81-C06F7B81A819}">
      <dgm:prSet/>
      <dgm:spPr/>
      <dgm:t>
        <a:bodyPr/>
        <a:lstStyle/>
        <a:p>
          <a:r>
            <a:rPr lang="en-GB"/>
            <a:t>•	Is it pitching at the right level?</a:t>
          </a:r>
          <a:endParaRPr lang="en-US"/>
        </a:p>
      </dgm:t>
    </dgm:pt>
    <dgm:pt modelId="{EF3A1B85-27D2-44C1-B7BA-75FF4EBEBF62}" type="parTrans" cxnId="{220A207F-82CA-48EB-B90F-73632AB01BE0}">
      <dgm:prSet/>
      <dgm:spPr/>
      <dgm:t>
        <a:bodyPr/>
        <a:lstStyle/>
        <a:p>
          <a:endParaRPr lang="en-US"/>
        </a:p>
      </dgm:t>
    </dgm:pt>
    <dgm:pt modelId="{4A04BC85-E637-4A82-B778-05FB09750B88}" type="sibTrans" cxnId="{220A207F-82CA-48EB-B90F-73632AB01BE0}">
      <dgm:prSet/>
      <dgm:spPr/>
      <dgm:t>
        <a:bodyPr/>
        <a:lstStyle/>
        <a:p>
          <a:endParaRPr lang="en-US"/>
        </a:p>
      </dgm:t>
    </dgm:pt>
    <dgm:pt modelId="{2421E698-E7FF-4A92-844C-A9685E569D12}">
      <dgm:prSet/>
      <dgm:spPr/>
      <dgm:t>
        <a:bodyPr/>
        <a:lstStyle/>
        <a:p>
          <a:r>
            <a:rPr lang="en-GB" dirty="0"/>
            <a:t>•	Is it providing unique support that is not being 	answered elsewhere?</a:t>
          </a:r>
          <a:endParaRPr lang="en-US" dirty="0"/>
        </a:p>
      </dgm:t>
    </dgm:pt>
    <dgm:pt modelId="{D6B2BE16-102D-45BB-A3F8-71A6E9C59517}" type="parTrans" cxnId="{412039E6-8974-4A31-82BD-EF76576A8C87}">
      <dgm:prSet/>
      <dgm:spPr/>
      <dgm:t>
        <a:bodyPr/>
        <a:lstStyle/>
        <a:p>
          <a:endParaRPr lang="en-US"/>
        </a:p>
      </dgm:t>
    </dgm:pt>
    <dgm:pt modelId="{75D16C03-DF89-4500-9882-9A6E11AB70B3}" type="sibTrans" cxnId="{412039E6-8974-4A31-82BD-EF76576A8C87}">
      <dgm:prSet/>
      <dgm:spPr/>
      <dgm:t>
        <a:bodyPr/>
        <a:lstStyle/>
        <a:p>
          <a:endParaRPr lang="en-US"/>
        </a:p>
      </dgm:t>
    </dgm:pt>
    <dgm:pt modelId="{584DB91D-69E1-4D14-8E4B-24C7EAA9CA01}">
      <dgm:prSet/>
      <dgm:spPr/>
      <dgm:t>
        <a:bodyPr/>
        <a:lstStyle/>
        <a:p>
          <a:r>
            <a:rPr lang="en-GB"/>
            <a:t>•	Is it value for money?</a:t>
          </a:r>
          <a:endParaRPr lang="en-US"/>
        </a:p>
      </dgm:t>
    </dgm:pt>
    <dgm:pt modelId="{1A58773A-B191-4533-BB2B-0A121264B238}" type="parTrans" cxnId="{9640467D-8066-43BF-A308-7BAE6B18338D}">
      <dgm:prSet/>
      <dgm:spPr/>
      <dgm:t>
        <a:bodyPr/>
        <a:lstStyle/>
        <a:p>
          <a:endParaRPr lang="en-US"/>
        </a:p>
      </dgm:t>
    </dgm:pt>
    <dgm:pt modelId="{F95E4EFB-DC4F-4F8D-9BF6-AD2E4081BA1A}" type="sibTrans" cxnId="{9640467D-8066-43BF-A308-7BAE6B18338D}">
      <dgm:prSet/>
      <dgm:spPr/>
      <dgm:t>
        <a:bodyPr/>
        <a:lstStyle/>
        <a:p>
          <a:endParaRPr lang="en-US"/>
        </a:p>
      </dgm:t>
    </dgm:pt>
    <dgm:pt modelId="{66A69686-6622-4D60-BD94-9BB88C2F309D}">
      <dgm:prSet/>
      <dgm:spPr/>
      <dgm:t>
        <a:bodyPr/>
        <a:lstStyle/>
        <a:p>
          <a:r>
            <a:rPr lang="en-GB"/>
            <a:t>•	Is it serving some useful function?</a:t>
          </a:r>
          <a:endParaRPr lang="en-US"/>
        </a:p>
      </dgm:t>
    </dgm:pt>
    <dgm:pt modelId="{4D8F082F-82D4-4A79-9833-FEDE08C3E40C}" type="parTrans" cxnId="{5BD8F5B5-0D7E-4F13-8BF3-AC0CC2D30CF8}">
      <dgm:prSet/>
      <dgm:spPr/>
      <dgm:t>
        <a:bodyPr/>
        <a:lstStyle/>
        <a:p>
          <a:endParaRPr lang="en-US"/>
        </a:p>
      </dgm:t>
    </dgm:pt>
    <dgm:pt modelId="{1B88A310-FAE0-4A2F-B314-9B85B243F637}" type="sibTrans" cxnId="{5BD8F5B5-0D7E-4F13-8BF3-AC0CC2D30CF8}">
      <dgm:prSet/>
      <dgm:spPr/>
      <dgm:t>
        <a:bodyPr/>
        <a:lstStyle/>
        <a:p>
          <a:endParaRPr lang="en-US"/>
        </a:p>
      </dgm:t>
    </dgm:pt>
    <dgm:pt modelId="{90CA4006-A387-4391-97EF-5ED4EEBF2E98}">
      <dgm:prSet/>
      <dgm:spPr/>
      <dgm:t>
        <a:bodyPr/>
        <a:lstStyle/>
        <a:p>
          <a:r>
            <a:rPr lang="en-GB" dirty="0"/>
            <a:t>•	What’s the geography involved?   Is it providing a 	service for people throughout Scotland?</a:t>
          </a:r>
          <a:endParaRPr lang="en-US" dirty="0"/>
        </a:p>
      </dgm:t>
    </dgm:pt>
    <dgm:pt modelId="{0939ADEB-F129-4BB6-BD94-5C35A3C77EEE}" type="parTrans" cxnId="{45162CCA-A532-4846-9FCF-51ADD57C0BAF}">
      <dgm:prSet/>
      <dgm:spPr/>
      <dgm:t>
        <a:bodyPr/>
        <a:lstStyle/>
        <a:p>
          <a:endParaRPr lang="en-US"/>
        </a:p>
      </dgm:t>
    </dgm:pt>
    <dgm:pt modelId="{ECECA63F-7DF3-4CF9-B051-3A435466204C}" type="sibTrans" cxnId="{45162CCA-A532-4846-9FCF-51ADD57C0BAF}">
      <dgm:prSet/>
      <dgm:spPr/>
      <dgm:t>
        <a:bodyPr/>
        <a:lstStyle/>
        <a:p>
          <a:endParaRPr lang="en-US"/>
        </a:p>
      </dgm:t>
    </dgm:pt>
    <dgm:pt modelId="{71A90CF8-F3AD-46E3-AD01-30DDD65BED94}">
      <dgm:prSet/>
      <dgm:spPr/>
      <dgm:t>
        <a:bodyPr/>
        <a:lstStyle/>
        <a:p>
          <a:r>
            <a:rPr lang="en-GB" dirty="0"/>
            <a:t>•	Is it matching the expectations of a land matching 	service?  What does a successful service look like?</a:t>
          </a:r>
          <a:endParaRPr lang="en-US" dirty="0"/>
        </a:p>
      </dgm:t>
    </dgm:pt>
    <dgm:pt modelId="{D75070FD-88B8-4BA6-9CE0-82FB9C760C7C}" type="parTrans" cxnId="{9B613721-9A0F-4A5C-B5D6-E8F1C62AA2DA}">
      <dgm:prSet/>
      <dgm:spPr/>
      <dgm:t>
        <a:bodyPr/>
        <a:lstStyle/>
        <a:p>
          <a:endParaRPr lang="en-US"/>
        </a:p>
      </dgm:t>
    </dgm:pt>
    <dgm:pt modelId="{2420D08C-C445-4E86-ABFB-66A89C87AB5D}" type="sibTrans" cxnId="{9B613721-9A0F-4A5C-B5D6-E8F1C62AA2DA}">
      <dgm:prSet/>
      <dgm:spPr/>
      <dgm:t>
        <a:bodyPr/>
        <a:lstStyle/>
        <a:p>
          <a:endParaRPr lang="en-US"/>
        </a:p>
      </dgm:t>
    </dgm:pt>
    <dgm:pt modelId="{F1DCB843-8CFF-4E53-A248-CF73BDF7D872}">
      <dgm:prSet/>
      <dgm:spPr/>
      <dgm:t>
        <a:bodyPr/>
        <a:lstStyle/>
        <a:p>
          <a:r>
            <a:rPr lang="en-GB" dirty="0"/>
            <a:t>•	Comparison of the Scotland’s Land matching service 	with the Joint Venture Hub</a:t>
          </a:r>
          <a:endParaRPr lang="en-US" dirty="0"/>
        </a:p>
      </dgm:t>
    </dgm:pt>
    <dgm:pt modelId="{EB757CB3-A18C-416B-A33A-4970D1453511}" type="parTrans" cxnId="{1895794C-36A2-4F31-AAEF-91EDC8DFE677}">
      <dgm:prSet/>
      <dgm:spPr/>
      <dgm:t>
        <a:bodyPr/>
        <a:lstStyle/>
        <a:p>
          <a:endParaRPr lang="en-US"/>
        </a:p>
      </dgm:t>
    </dgm:pt>
    <dgm:pt modelId="{3C9EFB68-5880-4CE0-9584-CC64AA646A5C}" type="sibTrans" cxnId="{1895794C-36A2-4F31-AAEF-91EDC8DFE677}">
      <dgm:prSet/>
      <dgm:spPr/>
      <dgm:t>
        <a:bodyPr/>
        <a:lstStyle/>
        <a:p>
          <a:endParaRPr lang="en-US"/>
        </a:p>
      </dgm:t>
    </dgm:pt>
    <dgm:pt modelId="{372D779D-875C-4472-93FD-4F98A8896AB7}" type="pres">
      <dgm:prSet presAssocID="{C0552F1C-9D7D-4E65-80D5-66C96D1FCE8D}" presName="root" presStyleCnt="0">
        <dgm:presLayoutVars>
          <dgm:dir/>
          <dgm:resizeHandles val="exact"/>
        </dgm:presLayoutVars>
      </dgm:prSet>
      <dgm:spPr/>
    </dgm:pt>
    <dgm:pt modelId="{B0711014-0975-46A9-9308-82C23CB6DF8E}" type="pres">
      <dgm:prSet presAssocID="{CC3D7513-BF02-469B-B7B9-EBC5217C2928}" presName="compNode" presStyleCnt="0"/>
      <dgm:spPr/>
    </dgm:pt>
    <dgm:pt modelId="{B10ED02F-A7BE-4B01-9108-20BBA5721AE5}" type="pres">
      <dgm:prSet presAssocID="{CC3D7513-BF02-469B-B7B9-EBC5217C2928}" presName="bgRect" presStyleLbl="bgShp" presStyleIdx="0" presStyleCnt="8"/>
      <dgm:spPr/>
    </dgm:pt>
    <dgm:pt modelId="{588BE898-CC15-4D61-B320-490D791AEABF}" type="pres">
      <dgm:prSet presAssocID="{CC3D7513-BF02-469B-B7B9-EBC5217C2928}"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Outline"/>
        </a:ext>
      </dgm:extLst>
    </dgm:pt>
    <dgm:pt modelId="{227DDA8A-6061-464C-9086-54542C708D53}" type="pres">
      <dgm:prSet presAssocID="{CC3D7513-BF02-469B-B7B9-EBC5217C2928}" presName="spaceRect" presStyleCnt="0"/>
      <dgm:spPr/>
    </dgm:pt>
    <dgm:pt modelId="{930DBAB8-3DC2-4065-9680-DA76029AC9CC}" type="pres">
      <dgm:prSet presAssocID="{CC3D7513-BF02-469B-B7B9-EBC5217C2928}" presName="parTx" presStyleLbl="revTx" presStyleIdx="0" presStyleCnt="8">
        <dgm:presLayoutVars>
          <dgm:chMax val="0"/>
          <dgm:chPref val="0"/>
        </dgm:presLayoutVars>
      </dgm:prSet>
      <dgm:spPr/>
    </dgm:pt>
    <dgm:pt modelId="{74440C0D-3B15-44F2-A37B-C47EB9B5004E}" type="pres">
      <dgm:prSet presAssocID="{52BB7927-5441-422B-95B1-A11C517B9EB4}" presName="sibTrans" presStyleCnt="0"/>
      <dgm:spPr/>
    </dgm:pt>
    <dgm:pt modelId="{D1AA8B89-5B5F-41EA-9353-0F5695B5ADF3}" type="pres">
      <dgm:prSet presAssocID="{97D58168-C382-462F-9D81-C06F7B81A819}" presName="compNode" presStyleCnt="0"/>
      <dgm:spPr/>
    </dgm:pt>
    <dgm:pt modelId="{9067312D-0F26-463B-AEA0-C461C023F2E4}" type="pres">
      <dgm:prSet presAssocID="{97D58168-C382-462F-9D81-C06F7B81A819}" presName="bgRect" presStyleLbl="bgShp" presStyleIdx="1" presStyleCnt="8"/>
      <dgm:spPr/>
    </dgm:pt>
    <dgm:pt modelId="{C643F192-106F-4366-A8A6-B38EC9B77C7A}" type="pres">
      <dgm:prSet presAssocID="{97D58168-C382-462F-9D81-C06F7B81A819}"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seball"/>
        </a:ext>
      </dgm:extLst>
    </dgm:pt>
    <dgm:pt modelId="{EACC779B-7AEE-4F9C-82BF-7CD335CC24E8}" type="pres">
      <dgm:prSet presAssocID="{97D58168-C382-462F-9D81-C06F7B81A819}" presName="spaceRect" presStyleCnt="0"/>
      <dgm:spPr/>
    </dgm:pt>
    <dgm:pt modelId="{22DCE497-89AC-4017-9561-26D6B4A29EE0}" type="pres">
      <dgm:prSet presAssocID="{97D58168-C382-462F-9D81-C06F7B81A819}" presName="parTx" presStyleLbl="revTx" presStyleIdx="1" presStyleCnt="8">
        <dgm:presLayoutVars>
          <dgm:chMax val="0"/>
          <dgm:chPref val="0"/>
        </dgm:presLayoutVars>
      </dgm:prSet>
      <dgm:spPr/>
    </dgm:pt>
    <dgm:pt modelId="{61DEEB77-9F24-4250-8D70-A59A8E8EE567}" type="pres">
      <dgm:prSet presAssocID="{4A04BC85-E637-4A82-B778-05FB09750B88}" presName="sibTrans" presStyleCnt="0"/>
      <dgm:spPr/>
    </dgm:pt>
    <dgm:pt modelId="{60900B1E-A42D-40A0-8B10-7F1CDAAB2482}" type="pres">
      <dgm:prSet presAssocID="{2421E698-E7FF-4A92-844C-A9685E569D12}" presName="compNode" presStyleCnt="0"/>
      <dgm:spPr/>
    </dgm:pt>
    <dgm:pt modelId="{C8D8C8FC-33CA-41E4-94EA-4C8961CA23A3}" type="pres">
      <dgm:prSet presAssocID="{2421E698-E7FF-4A92-844C-A9685E569D12}" presName="bgRect" presStyleLbl="bgShp" presStyleIdx="2" presStyleCnt="8"/>
      <dgm:spPr/>
    </dgm:pt>
    <dgm:pt modelId="{672F1CBC-C25A-4D3A-A674-FB3C783E543E}" type="pres">
      <dgm:prSet presAssocID="{2421E698-E7FF-4A92-844C-A9685E569D12}"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E36DCEE9-7D78-46BD-B4B0-FDB8DAB4EE9A}" type="pres">
      <dgm:prSet presAssocID="{2421E698-E7FF-4A92-844C-A9685E569D12}" presName="spaceRect" presStyleCnt="0"/>
      <dgm:spPr/>
    </dgm:pt>
    <dgm:pt modelId="{7BB58986-AFDD-438F-AA8D-7F623DBA19B6}" type="pres">
      <dgm:prSet presAssocID="{2421E698-E7FF-4A92-844C-A9685E569D12}" presName="parTx" presStyleLbl="revTx" presStyleIdx="2" presStyleCnt="8">
        <dgm:presLayoutVars>
          <dgm:chMax val="0"/>
          <dgm:chPref val="0"/>
        </dgm:presLayoutVars>
      </dgm:prSet>
      <dgm:spPr/>
    </dgm:pt>
    <dgm:pt modelId="{DCF7B951-7C83-4136-ADC5-8C667D702D4E}" type="pres">
      <dgm:prSet presAssocID="{75D16C03-DF89-4500-9882-9A6E11AB70B3}" presName="sibTrans" presStyleCnt="0"/>
      <dgm:spPr/>
    </dgm:pt>
    <dgm:pt modelId="{398AEE35-B446-44D2-B0DF-517CAC8A9A22}" type="pres">
      <dgm:prSet presAssocID="{584DB91D-69E1-4D14-8E4B-24C7EAA9CA01}" presName="compNode" presStyleCnt="0"/>
      <dgm:spPr/>
    </dgm:pt>
    <dgm:pt modelId="{8BFD6F27-F720-465E-87EB-D25FE2066564}" type="pres">
      <dgm:prSet presAssocID="{584DB91D-69E1-4D14-8E4B-24C7EAA9CA01}" presName="bgRect" presStyleLbl="bgShp" presStyleIdx="3" presStyleCnt="8"/>
      <dgm:spPr>
        <a:solidFill>
          <a:schemeClr val="bg1">
            <a:lumMod val="50000"/>
          </a:schemeClr>
        </a:solidFill>
      </dgm:spPr>
    </dgm:pt>
    <dgm:pt modelId="{49D96812-F864-447E-9EC8-158F2BE9045C}" type="pres">
      <dgm:prSet presAssocID="{584DB91D-69E1-4D14-8E4B-24C7EAA9CA0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D9031CDB-CA5A-4142-B328-B2C2BEAD7E94}" type="pres">
      <dgm:prSet presAssocID="{584DB91D-69E1-4D14-8E4B-24C7EAA9CA01}" presName="spaceRect" presStyleCnt="0"/>
      <dgm:spPr/>
    </dgm:pt>
    <dgm:pt modelId="{1B894ADC-3D35-468E-A0BB-866B7B09347D}" type="pres">
      <dgm:prSet presAssocID="{584DB91D-69E1-4D14-8E4B-24C7EAA9CA01}" presName="parTx" presStyleLbl="revTx" presStyleIdx="3" presStyleCnt="8">
        <dgm:presLayoutVars>
          <dgm:chMax val="0"/>
          <dgm:chPref val="0"/>
        </dgm:presLayoutVars>
      </dgm:prSet>
      <dgm:spPr/>
    </dgm:pt>
    <dgm:pt modelId="{022457A8-1599-44D4-9C8B-A5A75D0BDD29}" type="pres">
      <dgm:prSet presAssocID="{F95E4EFB-DC4F-4F8D-9BF6-AD2E4081BA1A}" presName="sibTrans" presStyleCnt="0"/>
      <dgm:spPr/>
    </dgm:pt>
    <dgm:pt modelId="{F33D3C8A-A703-469C-AD7A-D7BD4A5475E6}" type="pres">
      <dgm:prSet presAssocID="{66A69686-6622-4D60-BD94-9BB88C2F309D}" presName="compNode" presStyleCnt="0"/>
      <dgm:spPr/>
    </dgm:pt>
    <dgm:pt modelId="{29BD3D2D-D3BF-46F3-B22D-F06D5B62285D}" type="pres">
      <dgm:prSet presAssocID="{66A69686-6622-4D60-BD94-9BB88C2F309D}" presName="bgRect" presStyleLbl="bgShp" presStyleIdx="4" presStyleCnt="8"/>
      <dgm:spPr/>
    </dgm:pt>
    <dgm:pt modelId="{B223916C-B030-4EA3-9C4B-90A7D5232F4C}" type="pres">
      <dgm:prSet presAssocID="{66A69686-6622-4D60-BD94-9BB88C2F309D}"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vered plate"/>
        </a:ext>
      </dgm:extLst>
    </dgm:pt>
    <dgm:pt modelId="{99023D65-589E-4834-8A28-8AAED9E44916}" type="pres">
      <dgm:prSet presAssocID="{66A69686-6622-4D60-BD94-9BB88C2F309D}" presName="spaceRect" presStyleCnt="0"/>
      <dgm:spPr/>
    </dgm:pt>
    <dgm:pt modelId="{5E3FFBFB-2A12-49D2-B073-4B728A8F4FF0}" type="pres">
      <dgm:prSet presAssocID="{66A69686-6622-4D60-BD94-9BB88C2F309D}" presName="parTx" presStyleLbl="revTx" presStyleIdx="4" presStyleCnt="8">
        <dgm:presLayoutVars>
          <dgm:chMax val="0"/>
          <dgm:chPref val="0"/>
        </dgm:presLayoutVars>
      </dgm:prSet>
      <dgm:spPr/>
    </dgm:pt>
    <dgm:pt modelId="{8491BC1A-E28D-44AA-99BA-803C32FB9120}" type="pres">
      <dgm:prSet presAssocID="{1B88A310-FAE0-4A2F-B314-9B85B243F637}" presName="sibTrans" presStyleCnt="0"/>
      <dgm:spPr/>
    </dgm:pt>
    <dgm:pt modelId="{18257693-1F0D-492A-9D15-09BB9B8CB8C1}" type="pres">
      <dgm:prSet presAssocID="{90CA4006-A387-4391-97EF-5ED4EEBF2E98}" presName="compNode" presStyleCnt="0"/>
      <dgm:spPr/>
    </dgm:pt>
    <dgm:pt modelId="{FB351CE7-A9D8-4ADA-B051-2E4605F072E4}" type="pres">
      <dgm:prSet presAssocID="{90CA4006-A387-4391-97EF-5ED4EEBF2E98}" presName="bgRect" presStyleLbl="bgShp" presStyleIdx="5" presStyleCnt="8"/>
      <dgm:spPr/>
    </dgm:pt>
    <dgm:pt modelId="{770F8147-EE44-494D-B89A-BEDA32B234EC}" type="pres">
      <dgm:prSet presAssocID="{90CA4006-A387-4391-97EF-5ED4EEBF2E9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untains"/>
        </a:ext>
      </dgm:extLst>
    </dgm:pt>
    <dgm:pt modelId="{0248B019-C8D4-43BD-AC5F-B1CA8A959085}" type="pres">
      <dgm:prSet presAssocID="{90CA4006-A387-4391-97EF-5ED4EEBF2E98}" presName="spaceRect" presStyleCnt="0"/>
      <dgm:spPr/>
    </dgm:pt>
    <dgm:pt modelId="{91F5C045-9BFA-4B7F-9C3B-B53F8803A169}" type="pres">
      <dgm:prSet presAssocID="{90CA4006-A387-4391-97EF-5ED4EEBF2E98}" presName="parTx" presStyleLbl="revTx" presStyleIdx="5" presStyleCnt="8">
        <dgm:presLayoutVars>
          <dgm:chMax val="0"/>
          <dgm:chPref val="0"/>
        </dgm:presLayoutVars>
      </dgm:prSet>
      <dgm:spPr/>
    </dgm:pt>
    <dgm:pt modelId="{5D9A28EB-98D3-4730-9FFE-54E87BABE0EB}" type="pres">
      <dgm:prSet presAssocID="{ECECA63F-7DF3-4CF9-B051-3A435466204C}" presName="sibTrans" presStyleCnt="0"/>
      <dgm:spPr/>
    </dgm:pt>
    <dgm:pt modelId="{7586F1F8-83E9-42BD-90A2-6E83155C4259}" type="pres">
      <dgm:prSet presAssocID="{71A90CF8-F3AD-46E3-AD01-30DDD65BED94}" presName="compNode" presStyleCnt="0"/>
      <dgm:spPr/>
    </dgm:pt>
    <dgm:pt modelId="{56282B0E-11C2-434E-B515-5FC1DA7ED330}" type="pres">
      <dgm:prSet presAssocID="{71A90CF8-F3AD-46E3-AD01-30DDD65BED94}" presName="bgRect" presStyleLbl="bgShp" presStyleIdx="6" presStyleCnt="8"/>
      <dgm:spPr/>
    </dgm:pt>
    <dgm:pt modelId="{E18B5DE9-204D-4421-9588-14A746612560}" type="pres">
      <dgm:prSet presAssocID="{71A90CF8-F3AD-46E3-AD01-30DDD65BED9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burban scene"/>
        </a:ext>
      </dgm:extLst>
    </dgm:pt>
    <dgm:pt modelId="{66FF0571-8A03-4E6E-9558-2A2E64ACCDDB}" type="pres">
      <dgm:prSet presAssocID="{71A90CF8-F3AD-46E3-AD01-30DDD65BED94}" presName="spaceRect" presStyleCnt="0"/>
      <dgm:spPr/>
    </dgm:pt>
    <dgm:pt modelId="{77C67AD1-246E-4790-B0B1-CCE55CF91F5C}" type="pres">
      <dgm:prSet presAssocID="{71A90CF8-F3AD-46E3-AD01-30DDD65BED94}" presName="parTx" presStyleLbl="revTx" presStyleIdx="6" presStyleCnt="8">
        <dgm:presLayoutVars>
          <dgm:chMax val="0"/>
          <dgm:chPref val="0"/>
        </dgm:presLayoutVars>
      </dgm:prSet>
      <dgm:spPr/>
    </dgm:pt>
    <dgm:pt modelId="{EE0CB5E2-BBDD-4938-A3B0-348D36481207}" type="pres">
      <dgm:prSet presAssocID="{2420D08C-C445-4E86-ABFB-66A89C87AB5D}" presName="sibTrans" presStyleCnt="0"/>
      <dgm:spPr/>
    </dgm:pt>
    <dgm:pt modelId="{67A51820-5385-42C0-9AA7-8318F51CC629}" type="pres">
      <dgm:prSet presAssocID="{F1DCB843-8CFF-4E53-A248-CF73BDF7D872}" presName="compNode" presStyleCnt="0"/>
      <dgm:spPr/>
    </dgm:pt>
    <dgm:pt modelId="{7D72374D-DE17-463F-90A3-AA06215E55A2}" type="pres">
      <dgm:prSet presAssocID="{F1DCB843-8CFF-4E53-A248-CF73BDF7D872}" presName="bgRect" presStyleLbl="bgShp" presStyleIdx="7" presStyleCnt="8"/>
      <dgm:spPr/>
    </dgm:pt>
    <dgm:pt modelId="{412FC259-C906-4348-BD89-7AAF9C228DAC}" type="pres">
      <dgm:prSet presAssocID="{F1DCB843-8CFF-4E53-A248-CF73BDF7D872}"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Handshake"/>
        </a:ext>
      </dgm:extLst>
    </dgm:pt>
    <dgm:pt modelId="{B052860B-6BA9-49CE-AA28-BF6D55B5C821}" type="pres">
      <dgm:prSet presAssocID="{F1DCB843-8CFF-4E53-A248-CF73BDF7D872}" presName="spaceRect" presStyleCnt="0"/>
      <dgm:spPr/>
    </dgm:pt>
    <dgm:pt modelId="{5BF421C7-995C-4957-9358-32B353758585}" type="pres">
      <dgm:prSet presAssocID="{F1DCB843-8CFF-4E53-A248-CF73BDF7D872}" presName="parTx" presStyleLbl="revTx" presStyleIdx="7" presStyleCnt="8">
        <dgm:presLayoutVars>
          <dgm:chMax val="0"/>
          <dgm:chPref val="0"/>
        </dgm:presLayoutVars>
      </dgm:prSet>
      <dgm:spPr/>
    </dgm:pt>
  </dgm:ptLst>
  <dgm:cxnLst>
    <dgm:cxn modelId="{4984D410-17C4-4826-9845-5FD560B9565A}" type="presOf" srcId="{97D58168-C382-462F-9D81-C06F7B81A819}" destId="{22DCE497-89AC-4017-9561-26D6B4A29EE0}" srcOrd="0" destOrd="0" presId="urn:microsoft.com/office/officeart/2018/2/layout/IconVerticalSolidList"/>
    <dgm:cxn modelId="{9B613721-9A0F-4A5C-B5D6-E8F1C62AA2DA}" srcId="{C0552F1C-9D7D-4E65-80D5-66C96D1FCE8D}" destId="{71A90CF8-F3AD-46E3-AD01-30DDD65BED94}" srcOrd="6" destOrd="0" parTransId="{D75070FD-88B8-4BA6-9CE0-82FB9C760C7C}" sibTransId="{2420D08C-C445-4E86-ABFB-66A89C87AB5D}"/>
    <dgm:cxn modelId="{24380F25-7759-4DD4-B703-20366FE602E8}" type="presOf" srcId="{66A69686-6622-4D60-BD94-9BB88C2F309D}" destId="{5E3FFBFB-2A12-49D2-B073-4B728A8F4FF0}" srcOrd="0" destOrd="0" presId="urn:microsoft.com/office/officeart/2018/2/layout/IconVerticalSolidList"/>
    <dgm:cxn modelId="{F5089526-8DD8-43F8-975C-E7466498890D}" srcId="{C0552F1C-9D7D-4E65-80D5-66C96D1FCE8D}" destId="{CC3D7513-BF02-469B-B7B9-EBC5217C2928}" srcOrd="0" destOrd="0" parTransId="{1220B97B-1985-43C4-BAF4-6C9A452F7A9B}" sibTransId="{52BB7927-5441-422B-95B1-A11C517B9EB4}"/>
    <dgm:cxn modelId="{F7EA0E28-0F0A-41D4-B946-2DBFD0B5DC83}" type="presOf" srcId="{C0552F1C-9D7D-4E65-80D5-66C96D1FCE8D}" destId="{372D779D-875C-4472-93FD-4F98A8896AB7}" srcOrd="0" destOrd="0" presId="urn:microsoft.com/office/officeart/2018/2/layout/IconVerticalSolidList"/>
    <dgm:cxn modelId="{2BFACE35-9757-49FD-BA36-405D3D2F7319}" type="presOf" srcId="{90CA4006-A387-4391-97EF-5ED4EEBF2E98}" destId="{91F5C045-9BFA-4B7F-9C3B-B53F8803A169}" srcOrd="0" destOrd="0" presId="urn:microsoft.com/office/officeart/2018/2/layout/IconVerticalSolidList"/>
    <dgm:cxn modelId="{44C9033F-CDF9-439B-B547-69ECC74595AD}" type="presOf" srcId="{71A90CF8-F3AD-46E3-AD01-30DDD65BED94}" destId="{77C67AD1-246E-4790-B0B1-CCE55CF91F5C}" srcOrd="0" destOrd="0" presId="urn:microsoft.com/office/officeart/2018/2/layout/IconVerticalSolidList"/>
    <dgm:cxn modelId="{8B727145-EBD1-45F5-B39A-D1A7BF14B5FD}" type="presOf" srcId="{584DB91D-69E1-4D14-8E4B-24C7EAA9CA01}" destId="{1B894ADC-3D35-468E-A0BB-866B7B09347D}" srcOrd="0" destOrd="0" presId="urn:microsoft.com/office/officeart/2018/2/layout/IconVerticalSolidList"/>
    <dgm:cxn modelId="{1895794C-36A2-4F31-AAEF-91EDC8DFE677}" srcId="{C0552F1C-9D7D-4E65-80D5-66C96D1FCE8D}" destId="{F1DCB843-8CFF-4E53-A248-CF73BDF7D872}" srcOrd="7" destOrd="0" parTransId="{EB757CB3-A18C-416B-A33A-4970D1453511}" sibTransId="{3C9EFB68-5880-4CE0-9584-CC64AA646A5C}"/>
    <dgm:cxn modelId="{9640467D-8066-43BF-A308-7BAE6B18338D}" srcId="{C0552F1C-9D7D-4E65-80D5-66C96D1FCE8D}" destId="{584DB91D-69E1-4D14-8E4B-24C7EAA9CA01}" srcOrd="3" destOrd="0" parTransId="{1A58773A-B191-4533-BB2B-0A121264B238}" sibTransId="{F95E4EFB-DC4F-4F8D-9BF6-AD2E4081BA1A}"/>
    <dgm:cxn modelId="{220A207F-82CA-48EB-B90F-73632AB01BE0}" srcId="{C0552F1C-9D7D-4E65-80D5-66C96D1FCE8D}" destId="{97D58168-C382-462F-9D81-C06F7B81A819}" srcOrd="1" destOrd="0" parTransId="{EF3A1B85-27D2-44C1-B7BA-75FF4EBEBF62}" sibTransId="{4A04BC85-E637-4A82-B778-05FB09750B88}"/>
    <dgm:cxn modelId="{164C2BAB-FF9C-41AC-BBA2-88F727DEEE29}" type="presOf" srcId="{CC3D7513-BF02-469B-B7B9-EBC5217C2928}" destId="{930DBAB8-3DC2-4065-9680-DA76029AC9CC}" srcOrd="0" destOrd="0" presId="urn:microsoft.com/office/officeart/2018/2/layout/IconVerticalSolidList"/>
    <dgm:cxn modelId="{5BD8F5B5-0D7E-4F13-8BF3-AC0CC2D30CF8}" srcId="{C0552F1C-9D7D-4E65-80D5-66C96D1FCE8D}" destId="{66A69686-6622-4D60-BD94-9BB88C2F309D}" srcOrd="4" destOrd="0" parTransId="{4D8F082F-82D4-4A79-9833-FEDE08C3E40C}" sibTransId="{1B88A310-FAE0-4A2F-B314-9B85B243F637}"/>
    <dgm:cxn modelId="{152FBCC9-0DCD-4C3A-928C-DA5120A6E87D}" type="presOf" srcId="{F1DCB843-8CFF-4E53-A248-CF73BDF7D872}" destId="{5BF421C7-995C-4957-9358-32B353758585}" srcOrd="0" destOrd="0" presId="urn:microsoft.com/office/officeart/2018/2/layout/IconVerticalSolidList"/>
    <dgm:cxn modelId="{45162CCA-A532-4846-9FCF-51ADD57C0BAF}" srcId="{C0552F1C-9D7D-4E65-80D5-66C96D1FCE8D}" destId="{90CA4006-A387-4391-97EF-5ED4EEBF2E98}" srcOrd="5" destOrd="0" parTransId="{0939ADEB-F129-4BB6-BD94-5C35A3C77EEE}" sibTransId="{ECECA63F-7DF3-4CF9-B051-3A435466204C}"/>
    <dgm:cxn modelId="{412039E6-8974-4A31-82BD-EF76576A8C87}" srcId="{C0552F1C-9D7D-4E65-80D5-66C96D1FCE8D}" destId="{2421E698-E7FF-4A92-844C-A9685E569D12}" srcOrd="2" destOrd="0" parTransId="{D6B2BE16-102D-45BB-A3F8-71A6E9C59517}" sibTransId="{75D16C03-DF89-4500-9882-9A6E11AB70B3}"/>
    <dgm:cxn modelId="{08852EEE-506F-4B37-A3CB-3CD72E48610F}" type="presOf" srcId="{2421E698-E7FF-4A92-844C-A9685E569D12}" destId="{7BB58986-AFDD-438F-AA8D-7F623DBA19B6}" srcOrd="0" destOrd="0" presId="urn:microsoft.com/office/officeart/2018/2/layout/IconVerticalSolidList"/>
    <dgm:cxn modelId="{052C4F96-AD7C-4AED-83D1-B5422C875510}" type="presParOf" srcId="{372D779D-875C-4472-93FD-4F98A8896AB7}" destId="{B0711014-0975-46A9-9308-82C23CB6DF8E}" srcOrd="0" destOrd="0" presId="urn:microsoft.com/office/officeart/2018/2/layout/IconVerticalSolidList"/>
    <dgm:cxn modelId="{C7B99FB4-9C95-4DFF-B471-64CF838348DF}" type="presParOf" srcId="{B0711014-0975-46A9-9308-82C23CB6DF8E}" destId="{B10ED02F-A7BE-4B01-9108-20BBA5721AE5}" srcOrd="0" destOrd="0" presId="urn:microsoft.com/office/officeart/2018/2/layout/IconVerticalSolidList"/>
    <dgm:cxn modelId="{E992A1D8-9A44-41AC-B180-89F098DC4506}" type="presParOf" srcId="{B0711014-0975-46A9-9308-82C23CB6DF8E}" destId="{588BE898-CC15-4D61-B320-490D791AEABF}" srcOrd="1" destOrd="0" presId="urn:microsoft.com/office/officeart/2018/2/layout/IconVerticalSolidList"/>
    <dgm:cxn modelId="{E946785E-ED62-4752-8607-C3FF94A370D8}" type="presParOf" srcId="{B0711014-0975-46A9-9308-82C23CB6DF8E}" destId="{227DDA8A-6061-464C-9086-54542C708D53}" srcOrd="2" destOrd="0" presId="urn:microsoft.com/office/officeart/2018/2/layout/IconVerticalSolidList"/>
    <dgm:cxn modelId="{20D2B41D-AEBA-490E-A0C8-7EEA58F77A5B}" type="presParOf" srcId="{B0711014-0975-46A9-9308-82C23CB6DF8E}" destId="{930DBAB8-3DC2-4065-9680-DA76029AC9CC}" srcOrd="3" destOrd="0" presId="urn:microsoft.com/office/officeart/2018/2/layout/IconVerticalSolidList"/>
    <dgm:cxn modelId="{50ECE2F8-734A-4E68-93A9-257959225906}" type="presParOf" srcId="{372D779D-875C-4472-93FD-4F98A8896AB7}" destId="{74440C0D-3B15-44F2-A37B-C47EB9B5004E}" srcOrd="1" destOrd="0" presId="urn:microsoft.com/office/officeart/2018/2/layout/IconVerticalSolidList"/>
    <dgm:cxn modelId="{2FFCC07A-E45F-4913-AFDB-DE9111347581}" type="presParOf" srcId="{372D779D-875C-4472-93FD-4F98A8896AB7}" destId="{D1AA8B89-5B5F-41EA-9353-0F5695B5ADF3}" srcOrd="2" destOrd="0" presId="urn:microsoft.com/office/officeart/2018/2/layout/IconVerticalSolidList"/>
    <dgm:cxn modelId="{DC2DB086-82F5-464F-9BC7-EB19FE6EF06B}" type="presParOf" srcId="{D1AA8B89-5B5F-41EA-9353-0F5695B5ADF3}" destId="{9067312D-0F26-463B-AEA0-C461C023F2E4}" srcOrd="0" destOrd="0" presId="urn:microsoft.com/office/officeart/2018/2/layout/IconVerticalSolidList"/>
    <dgm:cxn modelId="{567C2517-E8FA-4BDC-9614-4E6766455F6F}" type="presParOf" srcId="{D1AA8B89-5B5F-41EA-9353-0F5695B5ADF3}" destId="{C643F192-106F-4366-A8A6-B38EC9B77C7A}" srcOrd="1" destOrd="0" presId="urn:microsoft.com/office/officeart/2018/2/layout/IconVerticalSolidList"/>
    <dgm:cxn modelId="{308C50C2-1CCE-44B0-A101-8DDC5C0309D6}" type="presParOf" srcId="{D1AA8B89-5B5F-41EA-9353-0F5695B5ADF3}" destId="{EACC779B-7AEE-4F9C-82BF-7CD335CC24E8}" srcOrd="2" destOrd="0" presId="urn:microsoft.com/office/officeart/2018/2/layout/IconVerticalSolidList"/>
    <dgm:cxn modelId="{6F5C9524-20DF-495F-A743-228150906C87}" type="presParOf" srcId="{D1AA8B89-5B5F-41EA-9353-0F5695B5ADF3}" destId="{22DCE497-89AC-4017-9561-26D6B4A29EE0}" srcOrd="3" destOrd="0" presId="urn:microsoft.com/office/officeart/2018/2/layout/IconVerticalSolidList"/>
    <dgm:cxn modelId="{BCBB1276-43C4-44AF-88C6-3A0E9E607C1F}" type="presParOf" srcId="{372D779D-875C-4472-93FD-4F98A8896AB7}" destId="{61DEEB77-9F24-4250-8D70-A59A8E8EE567}" srcOrd="3" destOrd="0" presId="urn:microsoft.com/office/officeart/2018/2/layout/IconVerticalSolidList"/>
    <dgm:cxn modelId="{0825298B-F246-487E-B5D7-3303D119BB85}" type="presParOf" srcId="{372D779D-875C-4472-93FD-4F98A8896AB7}" destId="{60900B1E-A42D-40A0-8B10-7F1CDAAB2482}" srcOrd="4" destOrd="0" presId="urn:microsoft.com/office/officeart/2018/2/layout/IconVerticalSolidList"/>
    <dgm:cxn modelId="{B420600A-B898-4462-8878-A866F4623A60}" type="presParOf" srcId="{60900B1E-A42D-40A0-8B10-7F1CDAAB2482}" destId="{C8D8C8FC-33CA-41E4-94EA-4C8961CA23A3}" srcOrd="0" destOrd="0" presId="urn:microsoft.com/office/officeart/2018/2/layout/IconVerticalSolidList"/>
    <dgm:cxn modelId="{D7D672A6-6F58-45B2-9DAC-253DF3DE29A4}" type="presParOf" srcId="{60900B1E-A42D-40A0-8B10-7F1CDAAB2482}" destId="{672F1CBC-C25A-4D3A-A674-FB3C783E543E}" srcOrd="1" destOrd="0" presId="urn:microsoft.com/office/officeart/2018/2/layout/IconVerticalSolidList"/>
    <dgm:cxn modelId="{2CF4E4D7-5C1E-4192-BAE2-C34EC63179F9}" type="presParOf" srcId="{60900B1E-A42D-40A0-8B10-7F1CDAAB2482}" destId="{E36DCEE9-7D78-46BD-B4B0-FDB8DAB4EE9A}" srcOrd="2" destOrd="0" presId="urn:microsoft.com/office/officeart/2018/2/layout/IconVerticalSolidList"/>
    <dgm:cxn modelId="{23EE4A4D-B112-49DC-9280-76A4AC4D85E5}" type="presParOf" srcId="{60900B1E-A42D-40A0-8B10-7F1CDAAB2482}" destId="{7BB58986-AFDD-438F-AA8D-7F623DBA19B6}" srcOrd="3" destOrd="0" presId="urn:microsoft.com/office/officeart/2018/2/layout/IconVerticalSolidList"/>
    <dgm:cxn modelId="{57C25B10-4BC2-4211-91B0-3B8794972FA3}" type="presParOf" srcId="{372D779D-875C-4472-93FD-4F98A8896AB7}" destId="{DCF7B951-7C83-4136-ADC5-8C667D702D4E}" srcOrd="5" destOrd="0" presId="urn:microsoft.com/office/officeart/2018/2/layout/IconVerticalSolidList"/>
    <dgm:cxn modelId="{DDFF33D9-1FF3-4B9D-BB4D-8A8DF67D0A63}" type="presParOf" srcId="{372D779D-875C-4472-93FD-4F98A8896AB7}" destId="{398AEE35-B446-44D2-B0DF-517CAC8A9A22}" srcOrd="6" destOrd="0" presId="urn:microsoft.com/office/officeart/2018/2/layout/IconVerticalSolidList"/>
    <dgm:cxn modelId="{5F01BD2C-CAA8-404F-8173-3BEDA84A9FCF}" type="presParOf" srcId="{398AEE35-B446-44D2-B0DF-517CAC8A9A22}" destId="{8BFD6F27-F720-465E-87EB-D25FE2066564}" srcOrd="0" destOrd="0" presId="urn:microsoft.com/office/officeart/2018/2/layout/IconVerticalSolidList"/>
    <dgm:cxn modelId="{BEDE5BB0-4420-4455-B7C0-AC77A1EEE4D1}" type="presParOf" srcId="{398AEE35-B446-44D2-B0DF-517CAC8A9A22}" destId="{49D96812-F864-447E-9EC8-158F2BE9045C}" srcOrd="1" destOrd="0" presId="urn:microsoft.com/office/officeart/2018/2/layout/IconVerticalSolidList"/>
    <dgm:cxn modelId="{B57794C0-B28F-4B80-8462-E3325601EFAF}" type="presParOf" srcId="{398AEE35-B446-44D2-B0DF-517CAC8A9A22}" destId="{D9031CDB-CA5A-4142-B328-B2C2BEAD7E94}" srcOrd="2" destOrd="0" presId="urn:microsoft.com/office/officeart/2018/2/layout/IconVerticalSolidList"/>
    <dgm:cxn modelId="{A03AABFC-81C4-4C2A-97BE-5EFFDC4AD820}" type="presParOf" srcId="{398AEE35-B446-44D2-B0DF-517CAC8A9A22}" destId="{1B894ADC-3D35-468E-A0BB-866B7B09347D}" srcOrd="3" destOrd="0" presId="urn:microsoft.com/office/officeart/2018/2/layout/IconVerticalSolidList"/>
    <dgm:cxn modelId="{5EC8A937-C093-402F-88F4-F20048502016}" type="presParOf" srcId="{372D779D-875C-4472-93FD-4F98A8896AB7}" destId="{022457A8-1599-44D4-9C8B-A5A75D0BDD29}" srcOrd="7" destOrd="0" presId="urn:microsoft.com/office/officeart/2018/2/layout/IconVerticalSolidList"/>
    <dgm:cxn modelId="{D276D64A-C866-46F4-A155-C9FF47B61B3A}" type="presParOf" srcId="{372D779D-875C-4472-93FD-4F98A8896AB7}" destId="{F33D3C8A-A703-469C-AD7A-D7BD4A5475E6}" srcOrd="8" destOrd="0" presId="urn:microsoft.com/office/officeart/2018/2/layout/IconVerticalSolidList"/>
    <dgm:cxn modelId="{D04F291F-1324-40B6-B12D-168CF21DB318}" type="presParOf" srcId="{F33D3C8A-A703-469C-AD7A-D7BD4A5475E6}" destId="{29BD3D2D-D3BF-46F3-B22D-F06D5B62285D}" srcOrd="0" destOrd="0" presId="urn:microsoft.com/office/officeart/2018/2/layout/IconVerticalSolidList"/>
    <dgm:cxn modelId="{28120E9E-D5DF-4ABE-9B0B-7C40FEB31A39}" type="presParOf" srcId="{F33D3C8A-A703-469C-AD7A-D7BD4A5475E6}" destId="{B223916C-B030-4EA3-9C4B-90A7D5232F4C}" srcOrd="1" destOrd="0" presId="urn:microsoft.com/office/officeart/2018/2/layout/IconVerticalSolidList"/>
    <dgm:cxn modelId="{E0BB8C29-9ECB-415E-98A9-42796FD10D90}" type="presParOf" srcId="{F33D3C8A-A703-469C-AD7A-D7BD4A5475E6}" destId="{99023D65-589E-4834-8A28-8AAED9E44916}" srcOrd="2" destOrd="0" presId="urn:microsoft.com/office/officeart/2018/2/layout/IconVerticalSolidList"/>
    <dgm:cxn modelId="{F75C61A7-84C7-483A-9E85-37F21A2DE3E1}" type="presParOf" srcId="{F33D3C8A-A703-469C-AD7A-D7BD4A5475E6}" destId="{5E3FFBFB-2A12-49D2-B073-4B728A8F4FF0}" srcOrd="3" destOrd="0" presId="urn:microsoft.com/office/officeart/2018/2/layout/IconVerticalSolidList"/>
    <dgm:cxn modelId="{6A38D25D-F216-4F48-BD1F-D626700EE3E3}" type="presParOf" srcId="{372D779D-875C-4472-93FD-4F98A8896AB7}" destId="{8491BC1A-E28D-44AA-99BA-803C32FB9120}" srcOrd="9" destOrd="0" presId="urn:microsoft.com/office/officeart/2018/2/layout/IconVerticalSolidList"/>
    <dgm:cxn modelId="{F1CDB078-EE60-41EC-A72C-C97DF1566D28}" type="presParOf" srcId="{372D779D-875C-4472-93FD-4F98A8896AB7}" destId="{18257693-1F0D-492A-9D15-09BB9B8CB8C1}" srcOrd="10" destOrd="0" presId="urn:microsoft.com/office/officeart/2018/2/layout/IconVerticalSolidList"/>
    <dgm:cxn modelId="{9887519F-2B01-467E-AEDB-471FAF2CD14C}" type="presParOf" srcId="{18257693-1F0D-492A-9D15-09BB9B8CB8C1}" destId="{FB351CE7-A9D8-4ADA-B051-2E4605F072E4}" srcOrd="0" destOrd="0" presId="urn:microsoft.com/office/officeart/2018/2/layout/IconVerticalSolidList"/>
    <dgm:cxn modelId="{DB39C025-24DE-4267-88FB-6074D226F9F7}" type="presParOf" srcId="{18257693-1F0D-492A-9D15-09BB9B8CB8C1}" destId="{770F8147-EE44-494D-B89A-BEDA32B234EC}" srcOrd="1" destOrd="0" presId="urn:microsoft.com/office/officeart/2018/2/layout/IconVerticalSolidList"/>
    <dgm:cxn modelId="{F4C1FF8D-7C55-4556-A10F-5E92FF1A26BC}" type="presParOf" srcId="{18257693-1F0D-492A-9D15-09BB9B8CB8C1}" destId="{0248B019-C8D4-43BD-AC5F-B1CA8A959085}" srcOrd="2" destOrd="0" presId="urn:microsoft.com/office/officeart/2018/2/layout/IconVerticalSolidList"/>
    <dgm:cxn modelId="{E041D395-1C81-4D4C-BC39-4825C311559C}" type="presParOf" srcId="{18257693-1F0D-492A-9D15-09BB9B8CB8C1}" destId="{91F5C045-9BFA-4B7F-9C3B-B53F8803A169}" srcOrd="3" destOrd="0" presId="urn:microsoft.com/office/officeart/2018/2/layout/IconVerticalSolidList"/>
    <dgm:cxn modelId="{B1E054CA-8E46-4BE6-8E39-D8147EDBE2BE}" type="presParOf" srcId="{372D779D-875C-4472-93FD-4F98A8896AB7}" destId="{5D9A28EB-98D3-4730-9FFE-54E87BABE0EB}" srcOrd="11" destOrd="0" presId="urn:microsoft.com/office/officeart/2018/2/layout/IconVerticalSolidList"/>
    <dgm:cxn modelId="{73341B86-47B0-4590-8B0F-1ECB07B83E56}" type="presParOf" srcId="{372D779D-875C-4472-93FD-4F98A8896AB7}" destId="{7586F1F8-83E9-42BD-90A2-6E83155C4259}" srcOrd="12" destOrd="0" presId="urn:microsoft.com/office/officeart/2018/2/layout/IconVerticalSolidList"/>
    <dgm:cxn modelId="{A2F1B009-A5A6-40C8-9051-6110F5251BE5}" type="presParOf" srcId="{7586F1F8-83E9-42BD-90A2-6E83155C4259}" destId="{56282B0E-11C2-434E-B515-5FC1DA7ED330}" srcOrd="0" destOrd="0" presId="urn:microsoft.com/office/officeart/2018/2/layout/IconVerticalSolidList"/>
    <dgm:cxn modelId="{5A671E59-F7FC-4AD6-A648-EBBAF76B5E7A}" type="presParOf" srcId="{7586F1F8-83E9-42BD-90A2-6E83155C4259}" destId="{E18B5DE9-204D-4421-9588-14A746612560}" srcOrd="1" destOrd="0" presId="urn:microsoft.com/office/officeart/2018/2/layout/IconVerticalSolidList"/>
    <dgm:cxn modelId="{7DDB6C23-3969-480E-BAC3-D2B8C21C58B4}" type="presParOf" srcId="{7586F1F8-83E9-42BD-90A2-6E83155C4259}" destId="{66FF0571-8A03-4E6E-9558-2A2E64ACCDDB}" srcOrd="2" destOrd="0" presId="urn:microsoft.com/office/officeart/2018/2/layout/IconVerticalSolidList"/>
    <dgm:cxn modelId="{BB1F0FD2-A480-4E10-8A11-8B22375823C6}" type="presParOf" srcId="{7586F1F8-83E9-42BD-90A2-6E83155C4259}" destId="{77C67AD1-246E-4790-B0B1-CCE55CF91F5C}" srcOrd="3" destOrd="0" presId="urn:microsoft.com/office/officeart/2018/2/layout/IconVerticalSolidList"/>
    <dgm:cxn modelId="{675F7FDF-F0C4-48CE-8B43-FEBA1147E906}" type="presParOf" srcId="{372D779D-875C-4472-93FD-4F98A8896AB7}" destId="{EE0CB5E2-BBDD-4938-A3B0-348D36481207}" srcOrd="13" destOrd="0" presId="urn:microsoft.com/office/officeart/2018/2/layout/IconVerticalSolidList"/>
    <dgm:cxn modelId="{64189D8A-7E39-49EC-8A4F-AF4C7A7B4F6C}" type="presParOf" srcId="{372D779D-875C-4472-93FD-4F98A8896AB7}" destId="{67A51820-5385-42C0-9AA7-8318F51CC629}" srcOrd="14" destOrd="0" presId="urn:microsoft.com/office/officeart/2018/2/layout/IconVerticalSolidList"/>
    <dgm:cxn modelId="{85E487BE-A168-4A9D-A394-7BC939302053}" type="presParOf" srcId="{67A51820-5385-42C0-9AA7-8318F51CC629}" destId="{7D72374D-DE17-463F-90A3-AA06215E55A2}" srcOrd="0" destOrd="0" presId="urn:microsoft.com/office/officeart/2018/2/layout/IconVerticalSolidList"/>
    <dgm:cxn modelId="{8A26E380-8087-4B90-BF1A-ECD4375B9CC0}" type="presParOf" srcId="{67A51820-5385-42C0-9AA7-8318F51CC629}" destId="{412FC259-C906-4348-BD89-7AAF9C228DAC}" srcOrd="1" destOrd="0" presId="urn:microsoft.com/office/officeart/2018/2/layout/IconVerticalSolidList"/>
    <dgm:cxn modelId="{EAD71302-C02D-4942-A208-08AA6DC1858D}" type="presParOf" srcId="{67A51820-5385-42C0-9AA7-8318F51CC629}" destId="{B052860B-6BA9-49CE-AA28-BF6D55B5C821}" srcOrd="2" destOrd="0" presId="urn:microsoft.com/office/officeart/2018/2/layout/IconVerticalSolidList"/>
    <dgm:cxn modelId="{BA803A88-1216-494F-8755-74DFA0FA88D1}" type="presParOf" srcId="{67A51820-5385-42C0-9AA7-8318F51CC629}" destId="{5BF421C7-995C-4957-9358-32B3537585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ED02F-A7BE-4B01-9108-20BBA5721AE5}">
      <dsp:nvSpPr>
        <dsp:cNvPr id="0" name=""/>
        <dsp:cNvSpPr/>
      </dsp:nvSpPr>
      <dsp:spPr>
        <a:xfrm>
          <a:off x="0" y="673"/>
          <a:ext cx="6364224" cy="5653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8BE898-CC15-4D61-B320-490D791AEABF}">
      <dsp:nvSpPr>
        <dsp:cNvPr id="0" name=""/>
        <dsp:cNvSpPr/>
      </dsp:nvSpPr>
      <dsp:spPr>
        <a:xfrm>
          <a:off x="171028" y="127884"/>
          <a:ext cx="310960" cy="310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0DBAB8-3DC2-4065-9680-DA76029AC9CC}">
      <dsp:nvSpPr>
        <dsp:cNvPr id="0" name=""/>
        <dsp:cNvSpPr/>
      </dsp:nvSpPr>
      <dsp:spPr>
        <a:xfrm>
          <a:off x="653017" y="673"/>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dirty="0"/>
            <a:t>•	Does it result in positive outcomes from those who 	engage with the service?</a:t>
          </a:r>
          <a:endParaRPr lang="en-US" sz="1600" kern="1200" dirty="0"/>
        </a:p>
      </dsp:txBody>
      <dsp:txXfrm>
        <a:off x="653017" y="673"/>
        <a:ext cx="5711206" cy="565383"/>
      </dsp:txXfrm>
    </dsp:sp>
    <dsp:sp modelId="{9067312D-0F26-463B-AEA0-C461C023F2E4}">
      <dsp:nvSpPr>
        <dsp:cNvPr id="0" name=""/>
        <dsp:cNvSpPr/>
      </dsp:nvSpPr>
      <dsp:spPr>
        <a:xfrm>
          <a:off x="0" y="707402"/>
          <a:ext cx="6364224" cy="5653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3F192-106F-4366-A8A6-B38EC9B77C7A}">
      <dsp:nvSpPr>
        <dsp:cNvPr id="0" name=""/>
        <dsp:cNvSpPr/>
      </dsp:nvSpPr>
      <dsp:spPr>
        <a:xfrm>
          <a:off x="171028" y="834613"/>
          <a:ext cx="310960" cy="310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DCE497-89AC-4017-9561-26D6B4A29EE0}">
      <dsp:nvSpPr>
        <dsp:cNvPr id="0" name=""/>
        <dsp:cNvSpPr/>
      </dsp:nvSpPr>
      <dsp:spPr>
        <a:xfrm>
          <a:off x="653017" y="707402"/>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a:t>•	Is it pitching at the right level?</a:t>
          </a:r>
          <a:endParaRPr lang="en-US" sz="1600" kern="1200"/>
        </a:p>
      </dsp:txBody>
      <dsp:txXfrm>
        <a:off x="653017" y="707402"/>
        <a:ext cx="5711206" cy="565383"/>
      </dsp:txXfrm>
    </dsp:sp>
    <dsp:sp modelId="{C8D8C8FC-33CA-41E4-94EA-4C8961CA23A3}">
      <dsp:nvSpPr>
        <dsp:cNvPr id="0" name=""/>
        <dsp:cNvSpPr/>
      </dsp:nvSpPr>
      <dsp:spPr>
        <a:xfrm>
          <a:off x="0" y="1414130"/>
          <a:ext cx="6364224" cy="56538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F1CBC-C25A-4D3A-A674-FB3C783E543E}">
      <dsp:nvSpPr>
        <dsp:cNvPr id="0" name=""/>
        <dsp:cNvSpPr/>
      </dsp:nvSpPr>
      <dsp:spPr>
        <a:xfrm>
          <a:off x="171028" y="1541342"/>
          <a:ext cx="310960" cy="310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B58986-AFDD-438F-AA8D-7F623DBA19B6}">
      <dsp:nvSpPr>
        <dsp:cNvPr id="0" name=""/>
        <dsp:cNvSpPr/>
      </dsp:nvSpPr>
      <dsp:spPr>
        <a:xfrm>
          <a:off x="653017" y="1414130"/>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dirty="0"/>
            <a:t>•	Is it providing unique support that is not being 	answered elsewhere?</a:t>
          </a:r>
          <a:endParaRPr lang="en-US" sz="1600" kern="1200" dirty="0"/>
        </a:p>
      </dsp:txBody>
      <dsp:txXfrm>
        <a:off x="653017" y="1414130"/>
        <a:ext cx="5711206" cy="565383"/>
      </dsp:txXfrm>
    </dsp:sp>
    <dsp:sp modelId="{8BFD6F27-F720-465E-87EB-D25FE2066564}">
      <dsp:nvSpPr>
        <dsp:cNvPr id="0" name=""/>
        <dsp:cNvSpPr/>
      </dsp:nvSpPr>
      <dsp:spPr>
        <a:xfrm>
          <a:off x="0" y="2120859"/>
          <a:ext cx="6364224" cy="565383"/>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49D96812-F864-447E-9EC8-158F2BE9045C}">
      <dsp:nvSpPr>
        <dsp:cNvPr id="0" name=""/>
        <dsp:cNvSpPr/>
      </dsp:nvSpPr>
      <dsp:spPr>
        <a:xfrm>
          <a:off x="171028" y="2248071"/>
          <a:ext cx="310960" cy="3109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894ADC-3D35-468E-A0BB-866B7B09347D}">
      <dsp:nvSpPr>
        <dsp:cNvPr id="0" name=""/>
        <dsp:cNvSpPr/>
      </dsp:nvSpPr>
      <dsp:spPr>
        <a:xfrm>
          <a:off x="653017" y="2120859"/>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a:t>•	Is it value for money?</a:t>
          </a:r>
          <a:endParaRPr lang="en-US" sz="1600" kern="1200"/>
        </a:p>
      </dsp:txBody>
      <dsp:txXfrm>
        <a:off x="653017" y="2120859"/>
        <a:ext cx="5711206" cy="565383"/>
      </dsp:txXfrm>
    </dsp:sp>
    <dsp:sp modelId="{29BD3D2D-D3BF-46F3-B22D-F06D5B62285D}">
      <dsp:nvSpPr>
        <dsp:cNvPr id="0" name=""/>
        <dsp:cNvSpPr/>
      </dsp:nvSpPr>
      <dsp:spPr>
        <a:xfrm>
          <a:off x="0" y="2827588"/>
          <a:ext cx="6364224" cy="56538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3916C-B030-4EA3-9C4B-90A7D5232F4C}">
      <dsp:nvSpPr>
        <dsp:cNvPr id="0" name=""/>
        <dsp:cNvSpPr/>
      </dsp:nvSpPr>
      <dsp:spPr>
        <a:xfrm>
          <a:off x="171028" y="2954800"/>
          <a:ext cx="310960" cy="3109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3FFBFB-2A12-49D2-B073-4B728A8F4FF0}">
      <dsp:nvSpPr>
        <dsp:cNvPr id="0" name=""/>
        <dsp:cNvSpPr/>
      </dsp:nvSpPr>
      <dsp:spPr>
        <a:xfrm>
          <a:off x="653017" y="2827588"/>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a:t>•	Is it serving some useful function?</a:t>
          </a:r>
          <a:endParaRPr lang="en-US" sz="1600" kern="1200"/>
        </a:p>
      </dsp:txBody>
      <dsp:txXfrm>
        <a:off x="653017" y="2827588"/>
        <a:ext cx="5711206" cy="565383"/>
      </dsp:txXfrm>
    </dsp:sp>
    <dsp:sp modelId="{FB351CE7-A9D8-4ADA-B051-2E4605F072E4}">
      <dsp:nvSpPr>
        <dsp:cNvPr id="0" name=""/>
        <dsp:cNvSpPr/>
      </dsp:nvSpPr>
      <dsp:spPr>
        <a:xfrm>
          <a:off x="0" y="3534317"/>
          <a:ext cx="6364224" cy="5653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F8147-EE44-494D-B89A-BEDA32B234EC}">
      <dsp:nvSpPr>
        <dsp:cNvPr id="0" name=""/>
        <dsp:cNvSpPr/>
      </dsp:nvSpPr>
      <dsp:spPr>
        <a:xfrm>
          <a:off x="171028" y="3661529"/>
          <a:ext cx="310960" cy="31096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F5C045-9BFA-4B7F-9C3B-B53F8803A169}">
      <dsp:nvSpPr>
        <dsp:cNvPr id="0" name=""/>
        <dsp:cNvSpPr/>
      </dsp:nvSpPr>
      <dsp:spPr>
        <a:xfrm>
          <a:off x="653017" y="3534317"/>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dirty="0"/>
            <a:t>•	What’s the geography involved?   Is it providing a 	service for people throughout Scotland?</a:t>
          </a:r>
          <a:endParaRPr lang="en-US" sz="1600" kern="1200" dirty="0"/>
        </a:p>
      </dsp:txBody>
      <dsp:txXfrm>
        <a:off x="653017" y="3534317"/>
        <a:ext cx="5711206" cy="565383"/>
      </dsp:txXfrm>
    </dsp:sp>
    <dsp:sp modelId="{56282B0E-11C2-434E-B515-5FC1DA7ED330}">
      <dsp:nvSpPr>
        <dsp:cNvPr id="0" name=""/>
        <dsp:cNvSpPr/>
      </dsp:nvSpPr>
      <dsp:spPr>
        <a:xfrm>
          <a:off x="0" y="4241046"/>
          <a:ext cx="6364224" cy="5653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B5DE9-204D-4421-9588-14A746612560}">
      <dsp:nvSpPr>
        <dsp:cNvPr id="0" name=""/>
        <dsp:cNvSpPr/>
      </dsp:nvSpPr>
      <dsp:spPr>
        <a:xfrm>
          <a:off x="171028" y="4368258"/>
          <a:ext cx="310960" cy="31096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C67AD1-246E-4790-B0B1-CCE55CF91F5C}">
      <dsp:nvSpPr>
        <dsp:cNvPr id="0" name=""/>
        <dsp:cNvSpPr/>
      </dsp:nvSpPr>
      <dsp:spPr>
        <a:xfrm>
          <a:off x="653017" y="4241046"/>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dirty="0"/>
            <a:t>•	Is it matching the expectations of a land matching 	service?  What does a successful service look like?</a:t>
          </a:r>
          <a:endParaRPr lang="en-US" sz="1600" kern="1200" dirty="0"/>
        </a:p>
      </dsp:txBody>
      <dsp:txXfrm>
        <a:off x="653017" y="4241046"/>
        <a:ext cx="5711206" cy="565383"/>
      </dsp:txXfrm>
    </dsp:sp>
    <dsp:sp modelId="{7D72374D-DE17-463F-90A3-AA06215E55A2}">
      <dsp:nvSpPr>
        <dsp:cNvPr id="0" name=""/>
        <dsp:cNvSpPr/>
      </dsp:nvSpPr>
      <dsp:spPr>
        <a:xfrm>
          <a:off x="0" y="4947775"/>
          <a:ext cx="6364224" cy="56538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FC259-C906-4348-BD89-7AAF9C228DAC}">
      <dsp:nvSpPr>
        <dsp:cNvPr id="0" name=""/>
        <dsp:cNvSpPr/>
      </dsp:nvSpPr>
      <dsp:spPr>
        <a:xfrm>
          <a:off x="171028" y="5074986"/>
          <a:ext cx="310960" cy="31096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F421C7-995C-4957-9358-32B353758585}">
      <dsp:nvSpPr>
        <dsp:cNvPr id="0" name=""/>
        <dsp:cNvSpPr/>
      </dsp:nvSpPr>
      <dsp:spPr>
        <a:xfrm>
          <a:off x="653017" y="4947775"/>
          <a:ext cx="5711206" cy="56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836" tIns="59836" rIns="59836" bIns="59836" numCol="1" spcCol="1270" anchor="ctr" anchorCtr="0">
          <a:noAutofit/>
        </a:bodyPr>
        <a:lstStyle/>
        <a:p>
          <a:pPr marL="0" lvl="0" indent="0" algn="l" defTabSz="711200">
            <a:lnSpc>
              <a:spcPct val="90000"/>
            </a:lnSpc>
            <a:spcBef>
              <a:spcPct val="0"/>
            </a:spcBef>
            <a:spcAft>
              <a:spcPct val="35000"/>
            </a:spcAft>
            <a:buNone/>
          </a:pPr>
          <a:r>
            <a:rPr lang="en-GB" sz="1600" kern="1200" dirty="0"/>
            <a:t>•	Comparison of the Scotland’s Land matching service 	with the Joint Venture Hub</a:t>
          </a:r>
          <a:endParaRPr lang="en-US" sz="1600" kern="1200" dirty="0"/>
        </a:p>
      </dsp:txBody>
      <dsp:txXfrm>
        <a:off x="653017" y="4947775"/>
        <a:ext cx="5711206" cy="56538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3CBF21-6D02-4A65-8A0A-9EB43227B784}" type="datetimeFigureOut">
              <a:rPr lang="en-GB" smtClean="0"/>
              <a:t>21/06/2023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409656-E992-46E3-9AE4-7ACF76B0C7DD}" type="slidenum">
              <a:rPr lang="en-GB" smtClean="0"/>
              <a:t>‹#›</a:t>
            </a:fld>
            <a:endParaRPr lang="en-GB"/>
          </a:p>
        </p:txBody>
      </p:sp>
    </p:spTree>
    <p:extLst>
      <p:ext uri="{BB962C8B-B14F-4D97-AF65-F5344CB8AC3E}">
        <p14:creationId xmlns:p14="http://schemas.microsoft.com/office/powerpoint/2010/main" val="1565216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487FC-A866-473C-A480-56A3B0DC7CD1}" type="datetimeFigureOut">
              <a:rPr lang="en-GB" smtClean="0"/>
              <a:t>21/06/2023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104DF-0DE7-4AD2-B499-00D42A8B0A32}" type="slidenum">
              <a:rPr lang="en-GB" smtClean="0"/>
              <a:t>‹#›</a:t>
            </a:fld>
            <a:endParaRPr lang="en-GB"/>
          </a:p>
        </p:txBody>
      </p:sp>
    </p:spTree>
    <p:extLst>
      <p:ext uri="{BB962C8B-B14F-4D97-AF65-F5344CB8AC3E}">
        <p14:creationId xmlns:p14="http://schemas.microsoft.com/office/powerpoint/2010/main" val="120902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rops">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3"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49605593-AC13-4D0B-9D1A-7E24C62ED515}" type="datetime4">
              <a:rPr lang="en-GB" smtClean="0"/>
              <a:t>21 June 2023</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a:t>PowerPoint Template</a:t>
            </a:r>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grpSp>
        <p:nvGrpSpPr>
          <p:cNvPr id="22" name="Group 21"/>
          <p:cNvGrpSpPr/>
          <p:nvPr userDrawn="1"/>
        </p:nvGrpSpPr>
        <p:grpSpPr>
          <a:xfrm>
            <a:off x="-1" y="-6"/>
            <a:ext cx="7387390" cy="1022690"/>
            <a:chOff x="-1" y="-6"/>
            <a:chExt cx="7387390" cy="1022690"/>
          </a:xfrm>
        </p:grpSpPr>
        <p:sp>
          <p:nvSpPr>
            <p:cNvPr id="10" name="Isosceles Triangle 9"/>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250" r="250"/>
          <a:stretch/>
        </p:blipFill>
        <p:spPr>
          <a:xfrm>
            <a:off x="9994018" y="3680529"/>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20"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1"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spTree>
    <p:extLst>
      <p:ext uri="{BB962C8B-B14F-4D97-AF65-F5344CB8AC3E}">
        <p14:creationId xmlns:p14="http://schemas.microsoft.com/office/powerpoint/2010/main" val="43672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Cafe">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91DF3FB8-4874-461E-820C-BFE62946F6CD}"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82200"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8639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Custom">
    <p:spTree>
      <p:nvGrpSpPr>
        <p:cNvPr id="1" name=""/>
        <p:cNvGrpSpPr/>
        <p:nvPr/>
      </p:nvGrpSpPr>
      <p:grpSpPr>
        <a:xfrm>
          <a:off x="0" y="0"/>
          <a:ext cx="0" cy="0"/>
          <a:chOff x="0" y="0"/>
          <a:chExt cx="0" cy="0"/>
        </a:xfrm>
      </p:grpSpPr>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9999348" y="3998871"/>
            <a:ext cx="2124000" cy="646331"/>
          </a:xfrm>
          <a:prstGeom prst="rect">
            <a:avLst/>
          </a:prstGeom>
          <a:noFill/>
        </p:spPr>
        <p:txBody>
          <a:bodyPr wrap="square" rtlCol="0" anchor="ctr">
            <a:spAutoFit/>
          </a:bodyPr>
          <a:lstStyle/>
          <a:p>
            <a:r>
              <a:rPr lang="en-GB" sz="1200" b="0" dirty="0">
                <a:solidFill>
                  <a:schemeClr val="bg1"/>
                </a:solidFill>
              </a:rPr>
              <a:t>H: 3.54</a:t>
            </a:r>
            <a:r>
              <a:rPr lang="en-GB" sz="1200" b="0" baseline="0" dirty="0">
                <a:solidFill>
                  <a:schemeClr val="bg1"/>
                </a:solidFill>
              </a:rPr>
              <a:t> cm</a:t>
            </a:r>
          </a:p>
          <a:p>
            <a:r>
              <a:rPr lang="en-GB" sz="1200" b="0" baseline="0" dirty="0">
                <a:solidFill>
                  <a:schemeClr val="bg1"/>
                </a:solidFill>
              </a:rPr>
              <a:t>W: 5.90 cm</a:t>
            </a:r>
            <a:br>
              <a:rPr lang="en-GB" sz="1200" b="0" baseline="0" dirty="0">
                <a:solidFill>
                  <a:schemeClr val="bg1"/>
                </a:solidFill>
              </a:rPr>
            </a:br>
            <a:r>
              <a:rPr lang="en-GB" sz="1200" b="0" baseline="0" dirty="0">
                <a:solidFill>
                  <a:schemeClr val="bg1"/>
                </a:solidFill>
              </a:rPr>
              <a:t>Ratio: 5 x 3</a:t>
            </a:r>
            <a:endParaRPr lang="en-GB" sz="1200" b="0" dirty="0">
              <a:solidFill>
                <a:schemeClr val="bg1"/>
              </a:solidFill>
            </a:endParaRPr>
          </a:p>
        </p:txBody>
      </p:sp>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91DF3FB8-4874-461E-820C-BFE62946F6CD}"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Picture Placeholder 4"/>
          <p:cNvSpPr>
            <a:spLocks noGrp="1"/>
          </p:cNvSpPr>
          <p:nvPr>
            <p:ph type="pic" sz="quarter" idx="16"/>
          </p:nvPr>
        </p:nvSpPr>
        <p:spPr>
          <a:xfrm>
            <a:off x="9980613" y="3684836"/>
            <a:ext cx="2124000" cy="1274400"/>
          </a:xfrm>
        </p:spPr>
        <p:txBody>
          <a:bodyPr>
            <a:normAutofit/>
          </a:bodyPr>
          <a:lstStyle>
            <a:lvl1pPr marL="0" indent="0">
              <a:buNone/>
              <a:defRPr sz="1200" b="1">
                <a:solidFill>
                  <a:schemeClr val="bg1"/>
                </a:solidFill>
              </a:defRPr>
            </a:lvl1pPr>
          </a:lstStyle>
          <a:p>
            <a:endParaRPr lang="en-GB" dirty="0"/>
          </a:p>
        </p:txBody>
      </p:sp>
    </p:spTree>
    <p:extLst>
      <p:ext uri="{BB962C8B-B14F-4D97-AF65-F5344CB8AC3E}">
        <p14:creationId xmlns:p14="http://schemas.microsoft.com/office/powerpoint/2010/main" val="263267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633305-761E-49C5-878C-B4777D4291D9}" type="datetime4">
              <a:rPr lang="en-GB" smtClean="0"/>
              <a:t>21 June 2023</a:t>
            </a:fld>
            <a:endParaRPr lang="en-GB"/>
          </a:p>
        </p:txBody>
      </p:sp>
      <p:sp>
        <p:nvSpPr>
          <p:cNvPr id="5" name="Footer Placeholder 4"/>
          <p:cNvSpPr>
            <a:spLocks noGrp="1"/>
          </p:cNvSpPr>
          <p:nvPr>
            <p:ph type="ftr" sz="quarter" idx="11"/>
          </p:nvPr>
        </p:nvSpPr>
        <p:spPr/>
        <p:txBody>
          <a:bodyPr/>
          <a:lstStyle/>
          <a:p>
            <a:r>
              <a:rPr lang="en-GB"/>
              <a:t>PowerPoint Template</a:t>
            </a:r>
            <a:endParaRPr lang="en-GB" dirty="0"/>
          </a:p>
        </p:txBody>
      </p:sp>
      <p:sp>
        <p:nvSpPr>
          <p:cNvPr id="6" name="Slide Number Placeholder 5"/>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815225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83787-9C45-4755-8F1D-177BAF04DB03}" type="datetime4">
              <a:rPr lang="en-GB" smtClean="0"/>
              <a:t>21 June 2023</a:t>
            </a:fld>
            <a:endParaRPr lang="en-GB"/>
          </a:p>
        </p:txBody>
      </p:sp>
      <p:sp>
        <p:nvSpPr>
          <p:cNvPr id="5" name="Footer Placeholder 4"/>
          <p:cNvSpPr>
            <a:spLocks noGrp="1"/>
          </p:cNvSpPr>
          <p:nvPr>
            <p:ph type="ftr" sz="quarter" idx="11"/>
          </p:nvPr>
        </p:nvSpPr>
        <p:spPr/>
        <p:txBody>
          <a:bodyPr/>
          <a:lstStyle/>
          <a:p>
            <a:r>
              <a:rPr lang="en-GB"/>
              <a:t>PowerPoint Template</a:t>
            </a:r>
          </a:p>
        </p:txBody>
      </p:sp>
      <p:sp>
        <p:nvSpPr>
          <p:cNvPr id="6" name="Slide Number Placeholder 5"/>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536962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0F9857-B62D-4116-91C2-8B94A896D1FE}" type="datetime4">
              <a:rPr lang="en-GB" smtClean="0"/>
              <a:t>21 June 2023</a:t>
            </a:fld>
            <a:endParaRPr lang="en-GB"/>
          </a:p>
        </p:txBody>
      </p:sp>
      <p:sp>
        <p:nvSpPr>
          <p:cNvPr id="6" name="Footer Placeholder 5"/>
          <p:cNvSpPr>
            <a:spLocks noGrp="1"/>
          </p:cNvSpPr>
          <p:nvPr>
            <p:ph type="ftr" sz="quarter" idx="11"/>
          </p:nvPr>
        </p:nvSpPr>
        <p:spPr/>
        <p:txBody>
          <a:bodyPr/>
          <a:lstStyle/>
          <a:p>
            <a:r>
              <a:rPr lang="en-GB"/>
              <a:t>PowerPoint Template</a:t>
            </a:r>
          </a:p>
        </p:txBody>
      </p:sp>
      <p:sp>
        <p:nvSpPr>
          <p:cNvPr id="7" name="Slide Number Placeholder 6"/>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293716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A6F7D37-D4EB-46DD-901E-DB51A58F7F9A}" type="datetime4">
              <a:rPr lang="en-GB" smtClean="0"/>
              <a:t>21 June 2023</a:t>
            </a:fld>
            <a:endParaRPr lang="en-GB"/>
          </a:p>
        </p:txBody>
      </p:sp>
      <p:sp>
        <p:nvSpPr>
          <p:cNvPr id="8" name="Footer Placeholder 7"/>
          <p:cNvSpPr>
            <a:spLocks noGrp="1"/>
          </p:cNvSpPr>
          <p:nvPr>
            <p:ph type="ftr" sz="quarter" idx="11"/>
          </p:nvPr>
        </p:nvSpPr>
        <p:spPr/>
        <p:txBody>
          <a:bodyPr/>
          <a:lstStyle/>
          <a:p>
            <a:r>
              <a:rPr lang="en-GB"/>
              <a:t>PowerPoint Template</a:t>
            </a:r>
          </a:p>
        </p:txBody>
      </p:sp>
      <p:sp>
        <p:nvSpPr>
          <p:cNvPr id="9" name="Slide Number Placeholder 8"/>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3749104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D1CD24A-7B97-47F1-811A-382C4585375B}" type="datetime4">
              <a:rPr lang="en-GB" smtClean="0"/>
              <a:t>21 June 2023</a:t>
            </a:fld>
            <a:endParaRPr lang="en-GB"/>
          </a:p>
        </p:txBody>
      </p:sp>
      <p:sp>
        <p:nvSpPr>
          <p:cNvPr id="4" name="Footer Placeholder 3"/>
          <p:cNvSpPr>
            <a:spLocks noGrp="1"/>
          </p:cNvSpPr>
          <p:nvPr>
            <p:ph type="ftr" sz="quarter" idx="11"/>
          </p:nvPr>
        </p:nvSpPr>
        <p:spPr/>
        <p:txBody>
          <a:bodyPr/>
          <a:lstStyle/>
          <a:p>
            <a:r>
              <a:rPr lang="en-GB"/>
              <a:t>PowerPoint Template</a:t>
            </a:r>
          </a:p>
        </p:txBody>
      </p:sp>
      <p:sp>
        <p:nvSpPr>
          <p:cNvPr id="5" name="Slide Number Placeholder 4"/>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548367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E097B-F8A7-448D-B43E-5675E823E4FC}" type="datetime4">
              <a:rPr lang="en-GB" smtClean="0"/>
              <a:t>21 June 2023</a:t>
            </a:fld>
            <a:endParaRPr lang="en-GB"/>
          </a:p>
        </p:txBody>
      </p:sp>
      <p:sp>
        <p:nvSpPr>
          <p:cNvPr id="3" name="Footer Placeholder 2"/>
          <p:cNvSpPr>
            <a:spLocks noGrp="1"/>
          </p:cNvSpPr>
          <p:nvPr>
            <p:ph type="ftr" sz="quarter" idx="11"/>
          </p:nvPr>
        </p:nvSpPr>
        <p:spPr/>
        <p:txBody>
          <a:bodyPr/>
          <a:lstStyle/>
          <a:p>
            <a:r>
              <a:rPr lang="en-GB"/>
              <a:t>PowerPoint Template</a:t>
            </a:r>
          </a:p>
        </p:txBody>
      </p:sp>
      <p:sp>
        <p:nvSpPr>
          <p:cNvPr id="4" name="Slide Number Placeholder 3"/>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240833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E6CC7B-85F6-4D5C-9036-04CA5D73CEBE}" type="datetime4">
              <a:rPr lang="en-GB" smtClean="0"/>
              <a:t>21 June 2023</a:t>
            </a:fld>
            <a:endParaRPr lang="en-GB"/>
          </a:p>
        </p:txBody>
      </p:sp>
      <p:sp>
        <p:nvSpPr>
          <p:cNvPr id="6" name="Footer Placeholder 5"/>
          <p:cNvSpPr>
            <a:spLocks noGrp="1"/>
          </p:cNvSpPr>
          <p:nvPr>
            <p:ph type="ftr" sz="quarter" idx="11"/>
          </p:nvPr>
        </p:nvSpPr>
        <p:spPr/>
        <p:txBody>
          <a:bodyPr/>
          <a:lstStyle/>
          <a:p>
            <a:r>
              <a:rPr lang="en-GB"/>
              <a:t>PowerPoint Template</a:t>
            </a:r>
          </a:p>
        </p:txBody>
      </p:sp>
      <p:sp>
        <p:nvSpPr>
          <p:cNvPr id="7" name="Slide Number Placeholder 6"/>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1771467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DB8BC5-59A3-49AE-B487-B22B36C6AB9A}" type="datetime4">
              <a:rPr lang="en-GB" smtClean="0"/>
              <a:t>21 June 2023</a:t>
            </a:fld>
            <a:endParaRPr lang="en-GB"/>
          </a:p>
        </p:txBody>
      </p:sp>
      <p:sp>
        <p:nvSpPr>
          <p:cNvPr id="6" name="Footer Placeholder 5"/>
          <p:cNvSpPr>
            <a:spLocks noGrp="1"/>
          </p:cNvSpPr>
          <p:nvPr>
            <p:ph type="ftr" sz="quarter" idx="11"/>
          </p:nvPr>
        </p:nvSpPr>
        <p:spPr/>
        <p:txBody>
          <a:bodyPr/>
          <a:lstStyle/>
          <a:p>
            <a:r>
              <a:rPr lang="en-GB"/>
              <a:t>PowerPoint Template</a:t>
            </a:r>
          </a:p>
        </p:txBody>
      </p:sp>
      <p:sp>
        <p:nvSpPr>
          <p:cNvPr id="7" name="Slide Number Placeholder 6"/>
          <p:cNvSpPr>
            <a:spLocks noGrp="1"/>
          </p:cNvSpPr>
          <p:nvPr>
            <p:ph type="sldNum" sz="quarter" idx="12"/>
          </p:nvPr>
        </p:nvSpPr>
        <p:spPr/>
        <p:txBody>
          <a:bodyPr/>
          <a:lstStyle/>
          <a:p>
            <a:fld id="{9D4C507B-2131-4073-BB9E-019DBDF36176}" type="slidenum">
              <a:rPr lang="en-GB" smtClean="0"/>
              <a:t>‹#›</a:t>
            </a:fld>
            <a:endParaRPr lang="en-GB"/>
          </a:p>
        </p:txBody>
      </p:sp>
    </p:spTree>
    <p:extLst>
      <p:ext uri="{BB962C8B-B14F-4D97-AF65-F5344CB8AC3E}">
        <p14:creationId xmlns:p14="http://schemas.microsoft.com/office/powerpoint/2010/main" val="304010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Rural Landscape">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05EDF26-2D18-48BD-9EA7-83B0FC92F16B}"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8"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20"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1"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2" name="Group 21"/>
          <p:cNvGrpSpPr/>
          <p:nvPr userDrawn="1"/>
        </p:nvGrpSpPr>
        <p:grpSpPr>
          <a:xfrm>
            <a:off x="-1" y="-6"/>
            <a:ext cx="7387390" cy="1022690"/>
            <a:chOff x="-1" y="-6"/>
            <a:chExt cx="7387390" cy="1022690"/>
          </a:xfrm>
        </p:grpSpPr>
        <p:sp>
          <p:nvSpPr>
            <p:cNvPr id="23" name="Isosceles Triangle 22"/>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50475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attle">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EEE7A3E-A22D-49F9-8CA0-F39326CF8378}"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3979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Sheep">
    <p:spTree>
      <p:nvGrpSpPr>
        <p:cNvPr id="1" name=""/>
        <p:cNvGrpSpPr/>
        <p:nvPr/>
      </p:nvGrpSpPr>
      <p:grpSpPr>
        <a:xfrm>
          <a:off x="0" y="0"/>
          <a:ext cx="0" cy="0"/>
          <a:chOff x="0" y="0"/>
          <a:chExt cx="0" cy="0"/>
        </a:xfrm>
      </p:grpSpPr>
      <p:sp>
        <p:nvSpPr>
          <p:cNvPr id="11" name="Rectangle 10"/>
          <p:cNvSpPr/>
          <p:nvPr userDrawn="1"/>
        </p:nvSpPr>
        <p:spPr>
          <a:xfrm>
            <a:off x="0" y="6286500"/>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3BF52BCD-21D3-4E81-B62C-948B58F1F694}"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4003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Scotch whisky">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7B64273F-38F9-41CD-9FCD-74CCE2DCBC6B}"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7609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Biodiversity">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15E1B1F4-9BDC-44D9-B113-79CADC61E074}"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3125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Forestry">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C3B29A7B-ADAA-4FFB-9107-526F051C2E24}"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4080" b="4080"/>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594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Poultry">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48058DD-3064-4B15-9622-00351DE00602}"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91424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egetables">
    <p:spTree>
      <p:nvGrpSpPr>
        <p:cNvPr id="1" name=""/>
        <p:cNvGrpSpPr/>
        <p:nvPr/>
      </p:nvGrpSpPr>
      <p:grpSpPr>
        <a:xfrm>
          <a:off x="0" y="0"/>
          <a:ext cx="0" cy="0"/>
          <a:chOff x="0" y="0"/>
          <a:chExt cx="0" cy="0"/>
        </a:xfrm>
      </p:grpSpPr>
      <p:sp>
        <p:nvSpPr>
          <p:cNvPr id="11" name="Rectangle 10"/>
          <p:cNvSpPr/>
          <p:nvPr userDrawn="1"/>
        </p:nvSpPr>
        <p:spPr>
          <a:xfrm>
            <a:off x="0" y="6286501"/>
            <a:ext cx="12192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4992000" y="3602038"/>
            <a:ext cx="7200000" cy="14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49441" y="1991225"/>
            <a:ext cx="9370595" cy="1518737"/>
          </a:xfrm>
        </p:spPr>
        <p:txBody>
          <a:bodyPr anchor="ctr">
            <a:normAutofit/>
          </a:bodyPr>
          <a:lstStyle>
            <a:lvl1pPr algn="l">
              <a:defRPr sz="4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91DF3FB8-4874-461E-820C-BFE62946F6CD}" type="datetime4">
              <a:rPr lang="en-GB" smtClean="0"/>
              <a:t>21 June 2023</a:t>
            </a:fld>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D4C507B-2131-4073-BB9E-019DBDF36176}"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1" y="3907742"/>
            <a:ext cx="2488532" cy="82859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5028" b="5028"/>
          <a:stretch/>
        </p:blipFill>
        <p:spPr>
          <a:xfrm>
            <a:off x="9994018" y="3684838"/>
            <a:ext cx="2124000" cy="1274400"/>
          </a:xfrm>
          <a:prstGeom prst="rect">
            <a:avLst/>
          </a:prstGeom>
        </p:spPr>
      </p:pic>
      <p:sp>
        <p:nvSpPr>
          <p:cNvPr id="16" name="Text Placeholder 12"/>
          <p:cNvSpPr>
            <a:spLocks noGrp="1"/>
          </p:cNvSpPr>
          <p:nvPr>
            <p:ph type="body" sz="quarter" idx="13" hasCustomPrompt="1"/>
          </p:nvPr>
        </p:nvSpPr>
        <p:spPr>
          <a:xfrm>
            <a:off x="9305506" y="75183"/>
            <a:ext cx="2808288" cy="616633"/>
          </a:xfrm>
        </p:spPr>
        <p:txBody>
          <a:bodyPr anchor="t">
            <a:normAutofit/>
          </a:bodyPr>
          <a:lstStyle>
            <a:lvl1pPr marL="0" indent="0" algn="r">
              <a:buNone/>
              <a:defRPr sz="1400" baseline="0"/>
            </a:lvl1pPr>
          </a:lstStyle>
          <a:p>
            <a:pPr lvl="0"/>
            <a:r>
              <a:rPr lang="en-GB" dirty="0"/>
              <a:t>Authors here</a:t>
            </a:r>
          </a:p>
        </p:txBody>
      </p:sp>
      <p:sp>
        <p:nvSpPr>
          <p:cNvPr id="17" name="Subtitle 2"/>
          <p:cNvSpPr>
            <a:spLocks noGrp="1"/>
          </p:cNvSpPr>
          <p:nvPr>
            <p:ph type="subTitle" idx="1"/>
          </p:nvPr>
        </p:nvSpPr>
        <p:spPr>
          <a:xfrm>
            <a:off x="5071311" y="3602038"/>
            <a:ext cx="4848726" cy="1440000"/>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ooter Placeholder 4"/>
          <p:cNvSpPr>
            <a:spLocks noGrp="1"/>
          </p:cNvSpPr>
          <p:nvPr>
            <p:ph type="ftr" sz="quarter" idx="11"/>
          </p:nvPr>
        </p:nvSpPr>
        <p:spPr>
          <a:xfrm>
            <a:off x="4038600" y="6398461"/>
            <a:ext cx="4114800" cy="365125"/>
          </a:xfrm>
        </p:spPr>
        <p:txBody>
          <a:bodyPr/>
          <a:lstStyle>
            <a:lvl1pPr>
              <a:defRPr>
                <a:solidFill>
                  <a:schemeClr val="tx1"/>
                </a:solidFill>
              </a:defRPr>
            </a:lvl1pPr>
          </a:lstStyle>
          <a:p>
            <a:r>
              <a:rPr lang="en-GB"/>
              <a:t>PowerPoint Template</a:t>
            </a:r>
            <a:endParaRPr lang="en-GB" dirty="0"/>
          </a:p>
        </p:txBody>
      </p:sp>
      <p:sp>
        <p:nvSpPr>
          <p:cNvPr id="19" name="Text Placeholder 19"/>
          <p:cNvSpPr>
            <a:spLocks noGrp="1"/>
          </p:cNvSpPr>
          <p:nvPr>
            <p:ph type="body" sz="quarter" idx="14" hasCustomPrompt="1"/>
          </p:nvPr>
        </p:nvSpPr>
        <p:spPr>
          <a:xfrm>
            <a:off x="8610600" y="6390451"/>
            <a:ext cx="2743200" cy="363600"/>
          </a:xfrm>
          <a:solidFill>
            <a:schemeClr val="bg1"/>
          </a:solidFill>
        </p:spPr>
        <p:txBody>
          <a:bodyPr anchor="ctr">
            <a:normAutofit/>
          </a:bodyPr>
          <a:lstStyle>
            <a:lvl1pPr marL="0" indent="0" algn="r">
              <a:buNone/>
              <a:defRPr sz="1200" b="1"/>
            </a:lvl1pPr>
            <a:lvl5pPr marL="1828800" indent="0">
              <a:buNone/>
              <a:defRPr/>
            </a:lvl5pPr>
          </a:lstStyle>
          <a:p>
            <a:pPr lvl="0"/>
            <a:r>
              <a:rPr lang="en-GB" dirty="0"/>
              <a:t>eRDM Object ID</a:t>
            </a:r>
          </a:p>
        </p:txBody>
      </p:sp>
      <p:sp>
        <p:nvSpPr>
          <p:cNvPr id="20" name="Text Placeholder 19"/>
          <p:cNvSpPr>
            <a:spLocks noGrp="1"/>
          </p:cNvSpPr>
          <p:nvPr>
            <p:ph type="body" sz="quarter" idx="15" hasCustomPrompt="1"/>
          </p:nvPr>
        </p:nvSpPr>
        <p:spPr>
          <a:xfrm>
            <a:off x="4038600" y="6398461"/>
            <a:ext cx="4114800" cy="363600"/>
          </a:xfrm>
          <a:solidFill>
            <a:schemeClr val="bg1"/>
          </a:solidFill>
        </p:spPr>
        <p:txBody>
          <a:bodyPr anchor="ctr">
            <a:normAutofit/>
          </a:bodyPr>
          <a:lstStyle>
            <a:lvl1pPr marL="0" indent="0" algn="ctr">
              <a:buNone/>
              <a:defRPr sz="1200" b="1"/>
            </a:lvl1pPr>
            <a:lvl5pPr marL="1828800" indent="0">
              <a:buNone/>
              <a:defRPr/>
            </a:lvl5pPr>
          </a:lstStyle>
          <a:p>
            <a:pPr lvl="0"/>
            <a:r>
              <a:rPr lang="en-GB" dirty="0"/>
              <a:t>Security Classification</a:t>
            </a:r>
          </a:p>
        </p:txBody>
      </p:sp>
      <p:grpSp>
        <p:nvGrpSpPr>
          <p:cNvPr id="21" name="Group 20"/>
          <p:cNvGrpSpPr/>
          <p:nvPr userDrawn="1"/>
        </p:nvGrpSpPr>
        <p:grpSpPr>
          <a:xfrm>
            <a:off x="-1" y="-6"/>
            <a:ext cx="7387390" cy="1022690"/>
            <a:chOff x="-1" y="-6"/>
            <a:chExt cx="7387390" cy="1022690"/>
          </a:xfrm>
        </p:grpSpPr>
        <p:sp>
          <p:nvSpPr>
            <p:cNvPr id="22" name="Isosceles Triangle 21"/>
            <p:cNvSpPr/>
            <p:nvPr userDrawn="1"/>
          </p:nvSpPr>
          <p:spPr>
            <a:xfrm rot="10800000">
              <a:off x="-1" y="-6"/>
              <a:ext cx="7387390" cy="1022690"/>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userDrawn="1"/>
          </p:nvSpPr>
          <p:spPr>
            <a:xfrm rot="10800000">
              <a:off x="-1" y="0"/>
              <a:ext cx="5636796" cy="978358"/>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p:cNvSpPr/>
            <p:nvPr userDrawn="1"/>
          </p:nvSpPr>
          <p:spPr>
            <a:xfrm rot="10800000">
              <a:off x="0" y="-2"/>
              <a:ext cx="4698332" cy="92643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71786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11900"/>
            <a:ext cx="12192000" cy="546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6"/>
            <a:ext cx="10515600" cy="85608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419726"/>
            <a:ext cx="10515600" cy="475723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98461"/>
            <a:ext cx="2743200" cy="365125"/>
          </a:xfrm>
          <a:prstGeom prst="rect">
            <a:avLst/>
          </a:prstGeom>
        </p:spPr>
        <p:txBody>
          <a:bodyPr vert="horz" lIns="91440" tIns="45720" rIns="91440" bIns="45720" rtlCol="0" anchor="ctr"/>
          <a:lstStyle>
            <a:lvl1pPr algn="l">
              <a:defRPr sz="1200" b="1">
                <a:solidFill>
                  <a:schemeClr val="bg1"/>
                </a:solidFill>
              </a:defRPr>
            </a:lvl1pPr>
          </a:lstStyle>
          <a:p>
            <a:fld id="{EE9DE390-9DEB-40E2-8014-7C77636C304B}" type="datetime4">
              <a:rPr lang="en-GB" smtClean="0"/>
              <a:t>21 June 2023</a:t>
            </a:fld>
            <a:endParaRPr lang="en-GB" dirty="0"/>
          </a:p>
        </p:txBody>
      </p:sp>
      <p:sp>
        <p:nvSpPr>
          <p:cNvPr id="5" name="Footer Placeholder 4"/>
          <p:cNvSpPr>
            <a:spLocks noGrp="1"/>
          </p:cNvSpPr>
          <p:nvPr>
            <p:ph type="ftr" sz="quarter" idx="3"/>
          </p:nvPr>
        </p:nvSpPr>
        <p:spPr>
          <a:xfrm>
            <a:off x="4038600" y="6398461"/>
            <a:ext cx="4114800" cy="365125"/>
          </a:xfrm>
          <a:prstGeom prst="rect">
            <a:avLst/>
          </a:prstGeom>
        </p:spPr>
        <p:txBody>
          <a:bodyPr vert="horz" lIns="91440" tIns="45720" rIns="91440" bIns="45720" rtlCol="0" anchor="ctr"/>
          <a:lstStyle>
            <a:lvl1pPr algn="ctr">
              <a:defRPr sz="1200" b="1">
                <a:solidFill>
                  <a:schemeClr val="bg1"/>
                </a:solidFill>
              </a:defRPr>
            </a:lvl1pPr>
          </a:lstStyle>
          <a:p>
            <a:r>
              <a:rPr lang="en-GB"/>
              <a:t>PowerPoint Template</a:t>
            </a:r>
            <a:endParaRPr lang="en-GB" dirty="0"/>
          </a:p>
        </p:txBody>
      </p:sp>
      <p:sp>
        <p:nvSpPr>
          <p:cNvPr id="6" name="Slide Number Placeholder 5"/>
          <p:cNvSpPr>
            <a:spLocks noGrp="1"/>
          </p:cNvSpPr>
          <p:nvPr>
            <p:ph type="sldNum" sz="quarter" idx="4"/>
          </p:nvPr>
        </p:nvSpPr>
        <p:spPr>
          <a:xfrm>
            <a:off x="8610600" y="6398461"/>
            <a:ext cx="2743200" cy="365125"/>
          </a:xfrm>
          <a:prstGeom prst="rect">
            <a:avLst/>
          </a:prstGeom>
        </p:spPr>
        <p:txBody>
          <a:bodyPr vert="horz" lIns="91440" tIns="45720" rIns="91440" bIns="45720" rtlCol="0" anchor="ctr"/>
          <a:lstStyle>
            <a:lvl1pPr algn="r">
              <a:defRPr sz="1200" b="1">
                <a:solidFill>
                  <a:schemeClr val="bg1"/>
                </a:solidFill>
              </a:defRPr>
            </a:lvl1pPr>
          </a:lstStyle>
          <a:p>
            <a:fld id="{570793F8-19E6-44E9-A4BF-81595005D66E}" type="slidenum">
              <a:rPr lang="en-GB" smtClean="0"/>
              <a:pPr/>
              <a:t>‹#›</a:t>
            </a:fld>
            <a:endParaRPr lang="en-GB" dirty="0"/>
          </a:p>
        </p:txBody>
      </p:sp>
    </p:spTree>
    <p:extLst>
      <p:ext uri="{BB962C8B-B14F-4D97-AF65-F5344CB8AC3E}">
        <p14:creationId xmlns:p14="http://schemas.microsoft.com/office/powerpoint/2010/main" val="20460249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9" r:id="rId10"/>
    <p:sldLayoutId id="2147483668"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Lst>
  <p:hf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sefari.scot/document/scottish-land-matching-service-review-report" TargetMode="External"/><Relationship Id="rId2" Type="http://schemas.openxmlformats.org/officeDocument/2006/relationships/hyperlink" Target="https://sefari.scot/document/scottish-land-matching-service-visual-summary" TargetMode="External"/><Relationship Id="rId1" Type="http://schemas.openxmlformats.org/officeDocument/2006/relationships/slideLayout" Target="../slideLayouts/slideLayout12.xml"/><Relationship Id="rId4" Type="http://schemas.openxmlformats.org/officeDocument/2006/relationships/hyperlink" Target="mailto:Lee-Ann.Sutherland@hutton.ac.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549441" y="1991225"/>
            <a:ext cx="10574279" cy="1518737"/>
          </a:xfrm>
        </p:spPr>
        <p:txBody>
          <a:bodyPr>
            <a:normAutofit fontScale="90000"/>
          </a:bodyPr>
          <a:lstStyle/>
          <a:p>
            <a:r>
              <a:rPr lang="en-GB" dirty="0"/>
              <a:t>Scottish Land Matching Service (SLMS) </a:t>
            </a:r>
            <a:br>
              <a:rPr lang="en-GB" dirty="0"/>
            </a:br>
            <a:r>
              <a:rPr lang="en-GB" sz="3600" dirty="0"/>
              <a:t>Progress review</a:t>
            </a:r>
            <a:endParaRPr lang="en-GB" dirty="0"/>
          </a:p>
        </p:txBody>
      </p:sp>
      <p:sp>
        <p:nvSpPr>
          <p:cNvPr id="3" name="Date Placeholder 2"/>
          <p:cNvSpPr>
            <a:spLocks noGrp="1"/>
          </p:cNvSpPr>
          <p:nvPr>
            <p:ph type="dt" sz="half" idx="10"/>
          </p:nvPr>
        </p:nvSpPr>
        <p:spPr/>
        <p:txBody>
          <a:bodyPr/>
          <a:lstStyle/>
          <a:p>
            <a:r>
              <a:rPr lang="en-GB" dirty="0"/>
              <a:t>22 June 2023</a:t>
            </a:r>
          </a:p>
        </p:txBody>
      </p:sp>
      <p:sp>
        <p:nvSpPr>
          <p:cNvPr id="4" name="Slide Number Placeholder 3"/>
          <p:cNvSpPr>
            <a:spLocks noGrp="1"/>
          </p:cNvSpPr>
          <p:nvPr>
            <p:ph type="sldNum" sz="quarter" idx="12"/>
          </p:nvPr>
        </p:nvSpPr>
        <p:spPr/>
        <p:txBody>
          <a:bodyPr/>
          <a:lstStyle/>
          <a:p>
            <a:fld id="{9D4C507B-2131-4073-BB9E-019DBDF36176}" type="slidenum">
              <a:rPr lang="en-GB" smtClean="0"/>
              <a:pPr/>
              <a:t>1</a:t>
            </a:fld>
            <a:endParaRPr lang="en-GB" dirty="0"/>
          </a:p>
        </p:txBody>
      </p:sp>
      <p:sp>
        <p:nvSpPr>
          <p:cNvPr id="11" name="Subtitle 10"/>
          <p:cNvSpPr>
            <a:spLocks noGrp="1"/>
          </p:cNvSpPr>
          <p:nvPr>
            <p:ph type="subTitle" idx="1"/>
          </p:nvPr>
        </p:nvSpPr>
        <p:spPr/>
        <p:txBody>
          <a:bodyPr/>
          <a:lstStyle/>
          <a:p>
            <a:r>
              <a:rPr lang="en-GB" b="1" dirty="0"/>
              <a:t>Professor Lee-Ann Sutherland and Rosalind Corbett </a:t>
            </a:r>
          </a:p>
          <a:p>
            <a:r>
              <a:rPr lang="en-GB" dirty="0"/>
              <a:t>The James Hutton Institute</a:t>
            </a:r>
          </a:p>
        </p:txBody>
      </p:sp>
      <p:sp>
        <p:nvSpPr>
          <p:cNvPr id="13" name="Text Placeholder 12"/>
          <p:cNvSpPr>
            <a:spLocks noGrp="1"/>
          </p:cNvSpPr>
          <p:nvPr>
            <p:ph type="body" sz="quarter" idx="14"/>
          </p:nvPr>
        </p:nvSpPr>
        <p:spPr/>
        <p:txBody>
          <a:bodyPr/>
          <a:lstStyle/>
          <a:p>
            <a:r>
              <a:rPr lang="en-GB" dirty="0"/>
              <a:t>A32965814</a:t>
            </a:r>
          </a:p>
        </p:txBody>
      </p:sp>
      <p:sp>
        <p:nvSpPr>
          <p:cNvPr id="14" name="Text Placeholder 13"/>
          <p:cNvSpPr>
            <a:spLocks noGrp="1"/>
          </p:cNvSpPr>
          <p:nvPr>
            <p:ph type="body" sz="quarter" idx="15"/>
          </p:nvPr>
        </p:nvSpPr>
        <p:spPr/>
        <p:txBody>
          <a:bodyPr/>
          <a:lstStyle/>
          <a:p>
            <a:r>
              <a:rPr lang="en-GB" dirty="0"/>
              <a:t>OFFICIAL</a:t>
            </a:r>
          </a:p>
        </p:txBody>
      </p:sp>
      <p:pic>
        <p:nvPicPr>
          <p:cNvPr id="5" name="Picture 4" descr="JHI_logo_Horiz.jpg">
            <a:extLst>
              <a:ext uri="{FF2B5EF4-FFF2-40B4-BE49-F238E27FC236}">
                <a16:creationId xmlns:a16="http://schemas.microsoft.com/office/drawing/2014/main" id="{DB118A9E-8335-351C-86E1-DEB7C93C90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654698"/>
            <a:ext cx="1016976" cy="470601"/>
          </a:xfrm>
          <a:prstGeom prst="rect">
            <a:avLst/>
          </a:prstGeom>
        </p:spPr>
      </p:pic>
      <p:pic>
        <p:nvPicPr>
          <p:cNvPr id="2" name="Picture 1" descr="A close up of a sign&#10;&#10;Description automatically generated with low confidence">
            <a:extLst>
              <a:ext uri="{FF2B5EF4-FFF2-40B4-BE49-F238E27FC236}">
                <a16:creationId xmlns:a16="http://schemas.microsoft.com/office/drawing/2014/main" id="{EDF49A24-0EE5-A1F7-82A1-79B8CE9E3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909" y="5679831"/>
            <a:ext cx="2977223" cy="445468"/>
          </a:xfrm>
          <a:prstGeom prst="rect">
            <a:avLst/>
          </a:prstGeom>
        </p:spPr>
      </p:pic>
    </p:spTree>
    <p:extLst>
      <p:ext uri="{BB962C8B-B14F-4D97-AF65-F5344CB8AC3E}">
        <p14:creationId xmlns:p14="http://schemas.microsoft.com/office/powerpoint/2010/main" val="690993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lant growing in a concrete crack">
            <a:extLst>
              <a:ext uri="{FF2B5EF4-FFF2-40B4-BE49-F238E27FC236}">
                <a16:creationId xmlns:a16="http://schemas.microsoft.com/office/drawing/2014/main" id="{0A58644C-43B3-95B2-AD6F-3B5039E067EC}"/>
              </a:ext>
            </a:extLst>
          </p:cNvPr>
          <p:cNvPicPr>
            <a:picLocks noChangeAspect="1"/>
          </p:cNvPicPr>
          <p:nvPr/>
        </p:nvPicPr>
        <p:blipFill rotWithShape="1">
          <a:blip r:embed="rId2"/>
          <a:srcRect l="20127" r="38761"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6D1CEC8D-0D8B-507C-3B8C-DF5995FB23A2}"/>
              </a:ext>
            </a:extLst>
          </p:cNvPr>
          <p:cNvSpPr>
            <a:spLocks noGrp="1"/>
          </p:cNvSpPr>
          <p:nvPr>
            <p:ph type="title"/>
          </p:nvPr>
        </p:nvSpPr>
        <p:spPr>
          <a:xfrm>
            <a:off x="1137034" y="609600"/>
            <a:ext cx="6831188" cy="1322887"/>
          </a:xfrm>
        </p:spPr>
        <p:txBody>
          <a:bodyPr>
            <a:normAutofit/>
          </a:bodyPr>
          <a:lstStyle/>
          <a:p>
            <a:r>
              <a:rPr lang="en-GB" dirty="0"/>
              <a:t>Barriers to land matching</a:t>
            </a:r>
          </a:p>
        </p:txBody>
      </p:sp>
      <p:sp>
        <p:nvSpPr>
          <p:cNvPr id="3" name="Content Placeholder 2">
            <a:extLst>
              <a:ext uri="{FF2B5EF4-FFF2-40B4-BE49-F238E27FC236}">
                <a16:creationId xmlns:a16="http://schemas.microsoft.com/office/drawing/2014/main" id="{075964D7-B61E-E7F8-FB44-B77033EFA189}"/>
              </a:ext>
            </a:extLst>
          </p:cNvPr>
          <p:cNvSpPr>
            <a:spLocks noGrp="1"/>
          </p:cNvSpPr>
          <p:nvPr>
            <p:ph idx="1"/>
          </p:nvPr>
        </p:nvSpPr>
        <p:spPr>
          <a:xfrm>
            <a:off x="1137035" y="2194102"/>
            <a:ext cx="6516216" cy="3908585"/>
          </a:xfrm>
        </p:spPr>
        <p:txBody>
          <a:bodyPr>
            <a:normAutofit/>
          </a:bodyPr>
          <a:lstStyle/>
          <a:p>
            <a:pPr>
              <a:lnSpc>
                <a:spcPct val="100000"/>
              </a:lnSpc>
            </a:pPr>
            <a:r>
              <a:rPr lang="en-GB" sz="1600" dirty="0"/>
              <a:t>Profitability</a:t>
            </a:r>
          </a:p>
          <a:p>
            <a:pPr lvl="1">
              <a:lnSpc>
                <a:spcPct val="100000"/>
              </a:lnSpc>
            </a:pPr>
            <a:r>
              <a:rPr lang="en-GB" sz="1600" dirty="0"/>
              <a:t>enabling both partners to profit in a difficult financial climate</a:t>
            </a:r>
          </a:p>
          <a:p>
            <a:pPr lvl="1">
              <a:lnSpc>
                <a:spcPct val="100000"/>
              </a:lnSpc>
            </a:pPr>
            <a:r>
              <a:rPr lang="en-GB" sz="1600" dirty="0"/>
              <a:t>forestry and contract farming may appear more lucrative to potential ‘providers’</a:t>
            </a:r>
          </a:p>
          <a:p>
            <a:pPr>
              <a:lnSpc>
                <a:spcPct val="100000"/>
              </a:lnSpc>
            </a:pPr>
            <a:r>
              <a:rPr lang="en-GB" sz="1600" dirty="0"/>
              <a:t>Trust</a:t>
            </a:r>
          </a:p>
          <a:p>
            <a:pPr lvl="1">
              <a:lnSpc>
                <a:spcPct val="100000"/>
              </a:lnSpc>
            </a:pPr>
            <a:r>
              <a:rPr lang="en-GB" sz="1600" dirty="0"/>
              <a:t>in unknown partners</a:t>
            </a:r>
          </a:p>
          <a:p>
            <a:pPr lvl="1">
              <a:lnSpc>
                <a:spcPct val="100000"/>
              </a:lnSpc>
            </a:pPr>
            <a:r>
              <a:rPr lang="en-GB" sz="1600" dirty="0"/>
              <a:t>in how joint ventures work</a:t>
            </a:r>
          </a:p>
          <a:p>
            <a:pPr>
              <a:lnSpc>
                <a:spcPct val="100000"/>
              </a:lnSpc>
            </a:pPr>
            <a:r>
              <a:rPr lang="en-GB" sz="1600" dirty="0"/>
              <a:t>Uncertainty of access to future subsidies</a:t>
            </a:r>
          </a:p>
          <a:p>
            <a:pPr lvl="1">
              <a:lnSpc>
                <a:spcPct val="100000"/>
              </a:lnSpc>
            </a:pPr>
            <a:r>
              <a:rPr lang="en-GB" sz="1600" dirty="0"/>
              <a:t>misalignment to (historic) new entrant grant schemes</a:t>
            </a:r>
          </a:p>
          <a:p>
            <a:pPr>
              <a:lnSpc>
                <a:spcPct val="100000"/>
              </a:lnSpc>
            </a:pPr>
            <a:r>
              <a:rPr lang="en-GB" sz="1600" dirty="0"/>
              <a:t>Cultural barriers</a:t>
            </a:r>
          </a:p>
          <a:p>
            <a:pPr lvl="1">
              <a:lnSpc>
                <a:spcPct val="100000"/>
              </a:lnSpc>
            </a:pPr>
            <a:r>
              <a:rPr lang="en-GB" sz="1600" dirty="0"/>
              <a:t>appearing to need help to farm</a:t>
            </a:r>
          </a:p>
        </p:txBody>
      </p:sp>
    </p:spTree>
    <p:extLst>
      <p:ext uri="{BB962C8B-B14F-4D97-AF65-F5344CB8AC3E}">
        <p14:creationId xmlns:p14="http://schemas.microsoft.com/office/powerpoint/2010/main" val="3876340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98A9C-A50D-8947-FDC2-E0D565458381}"/>
              </a:ext>
            </a:extLst>
          </p:cNvPr>
          <p:cNvSpPr>
            <a:spLocks noGrp="1"/>
          </p:cNvSpPr>
          <p:nvPr>
            <p:ph type="title"/>
          </p:nvPr>
        </p:nvSpPr>
        <p:spPr/>
        <p:txBody>
          <a:bodyPr/>
          <a:lstStyle/>
          <a:p>
            <a:r>
              <a:rPr lang="en-GB" dirty="0"/>
              <a:t>Success story</a:t>
            </a:r>
          </a:p>
        </p:txBody>
      </p:sp>
      <p:sp>
        <p:nvSpPr>
          <p:cNvPr id="3" name="Content Placeholder 2">
            <a:extLst>
              <a:ext uri="{FF2B5EF4-FFF2-40B4-BE49-F238E27FC236}">
                <a16:creationId xmlns:a16="http://schemas.microsoft.com/office/drawing/2014/main" id="{6201F07D-AB8E-BE94-0865-9DCBE1AE541F}"/>
              </a:ext>
            </a:extLst>
          </p:cNvPr>
          <p:cNvSpPr>
            <a:spLocks noGrp="1"/>
          </p:cNvSpPr>
          <p:nvPr>
            <p:ph idx="1"/>
          </p:nvPr>
        </p:nvSpPr>
        <p:spPr/>
        <p:txBody>
          <a:bodyPr/>
          <a:lstStyle/>
          <a:p>
            <a:r>
              <a:rPr lang="en-GB" i="1" dirty="0"/>
              <a:t>“SLMS were instrumental as the go between and provided advice to both us and the contractor to ensure what we set up was fair on both sides.  We set up a simple contract farming agreement for one year to see how the contractor and my father would get on working together, which is of course a critical piece in going forward with an operation of this kind so needed to ensure the contractor and my father shared similar goals, understanding of the situation and vision for where things could move towards as well as being compatible on a personal level.  We have completed that first year and we are now in a position where we are looking to possible set up a partnership agreement and allow him much more operational input and potential for growth.”</a:t>
            </a:r>
          </a:p>
        </p:txBody>
      </p:sp>
    </p:spTree>
    <p:extLst>
      <p:ext uri="{BB962C8B-B14F-4D97-AF65-F5344CB8AC3E}">
        <p14:creationId xmlns:p14="http://schemas.microsoft.com/office/powerpoint/2010/main" val="89371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31C978-8695-6A5E-16A1-9B148D1E30C1}"/>
              </a:ext>
            </a:extLst>
          </p:cNvPr>
          <p:cNvSpPr>
            <a:spLocks noGrp="1"/>
          </p:cNvSpPr>
          <p:nvPr>
            <p:ph type="title"/>
          </p:nvPr>
        </p:nvSpPr>
        <p:spPr>
          <a:xfrm>
            <a:off x="645638" y="774752"/>
            <a:ext cx="4368602" cy="1544625"/>
          </a:xfrm>
        </p:spPr>
        <p:txBody>
          <a:bodyPr anchor="b">
            <a:normAutofit/>
          </a:bodyPr>
          <a:lstStyle/>
          <a:p>
            <a:r>
              <a:rPr lang="en-GB" sz="3400" dirty="0"/>
              <a:t>Recommendations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BE2E6E-42E3-EB74-EDB6-B7567CAA63F9}"/>
              </a:ext>
            </a:extLst>
          </p:cNvPr>
          <p:cNvSpPr>
            <a:spLocks noGrp="1"/>
          </p:cNvSpPr>
          <p:nvPr>
            <p:ph idx="1"/>
          </p:nvPr>
        </p:nvSpPr>
        <p:spPr>
          <a:xfrm>
            <a:off x="640080" y="2872899"/>
            <a:ext cx="4477043" cy="3667874"/>
          </a:xfrm>
        </p:spPr>
        <p:txBody>
          <a:bodyPr>
            <a:normAutofit fontScale="92500" lnSpcReduction="20000"/>
          </a:bodyPr>
          <a:lstStyle/>
          <a:p>
            <a:pPr>
              <a:lnSpc>
                <a:spcPct val="100000"/>
              </a:lnSpc>
            </a:pPr>
            <a:r>
              <a:rPr lang="en-GB" sz="1800" dirty="0"/>
              <a:t>Undertake medium-term strategic planning</a:t>
            </a:r>
          </a:p>
          <a:p>
            <a:pPr lvl="1">
              <a:lnSpc>
                <a:spcPct val="100000"/>
              </a:lnSpc>
            </a:pPr>
            <a:r>
              <a:rPr lang="en-GB" sz="1800" dirty="0"/>
              <a:t>secure funding</a:t>
            </a:r>
          </a:p>
          <a:p>
            <a:pPr lvl="1">
              <a:lnSpc>
                <a:spcPct val="100000"/>
              </a:lnSpc>
            </a:pPr>
            <a:r>
              <a:rPr lang="en-GB" sz="1800" dirty="0"/>
              <a:t>succession planning</a:t>
            </a:r>
          </a:p>
          <a:p>
            <a:pPr lvl="1">
              <a:lnSpc>
                <a:spcPct val="100000"/>
              </a:lnSpc>
            </a:pPr>
            <a:r>
              <a:rPr lang="en-GB" sz="1800" dirty="0"/>
              <a:t>broaden geographic reach</a:t>
            </a:r>
          </a:p>
          <a:p>
            <a:pPr>
              <a:lnSpc>
                <a:spcPct val="100000"/>
              </a:lnSpc>
            </a:pPr>
            <a:r>
              <a:rPr lang="en-GB" sz="1800" dirty="0"/>
              <a:t>Improve registration system</a:t>
            </a:r>
          </a:p>
          <a:p>
            <a:pPr lvl="1">
              <a:lnSpc>
                <a:spcPct val="100000"/>
              </a:lnSpc>
            </a:pPr>
            <a:r>
              <a:rPr lang="en-GB" sz="1800" dirty="0"/>
              <a:t>informed consent for monitoring and evaluation</a:t>
            </a:r>
          </a:p>
          <a:p>
            <a:pPr lvl="1">
              <a:lnSpc>
                <a:spcPct val="100000"/>
              </a:lnSpc>
            </a:pPr>
            <a:r>
              <a:rPr lang="en-GB" sz="1800" dirty="0"/>
              <a:t>track equality, diversity and inclusion</a:t>
            </a:r>
          </a:p>
          <a:p>
            <a:pPr>
              <a:lnSpc>
                <a:spcPct val="100000"/>
              </a:lnSpc>
            </a:pPr>
            <a:r>
              <a:rPr lang="en-GB" sz="1800" dirty="0"/>
              <a:t>Develop standardised service offering</a:t>
            </a:r>
          </a:p>
          <a:p>
            <a:pPr lvl="1">
              <a:lnSpc>
                <a:spcPct val="100000"/>
              </a:lnSpc>
            </a:pPr>
            <a:r>
              <a:rPr lang="en-GB" sz="1800" dirty="0"/>
              <a:t>criteria for accessing the service</a:t>
            </a:r>
          </a:p>
          <a:p>
            <a:pPr lvl="1">
              <a:lnSpc>
                <a:spcPct val="100000"/>
              </a:lnSpc>
            </a:pPr>
            <a:r>
              <a:rPr lang="en-GB" sz="1800" dirty="0"/>
              <a:t>clear communication about services offered</a:t>
            </a:r>
            <a:endParaRPr lang="en-GB" sz="1400" dirty="0"/>
          </a:p>
        </p:txBody>
      </p:sp>
      <p:sp>
        <p:nvSpPr>
          <p:cNvPr id="4" name="Date Placeholder 3">
            <a:extLst>
              <a:ext uri="{FF2B5EF4-FFF2-40B4-BE49-F238E27FC236}">
                <a16:creationId xmlns:a16="http://schemas.microsoft.com/office/drawing/2014/main" id="{C24EA66C-3669-ECAC-05BB-7223D7ED8025}"/>
              </a:ext>
            </a:extLst>
          </p:cNvPr>
          <p:cNvSpPr>
            <a:spLocks noGrp="1"/>
          </p:cNvSpPr>
          <p:nvPr>
            <p:ph type="dt" sz="half" idx="10"/>
          </p:nvPr>
        </p:nvSpPr>
        <p:spPr>
          <a:xfrm>
            <a:off x="838200" y="6356350"/>
            <a:ext cx="2743200" cy="365125"/>
          </a:xfrm>
        </p:spPr>
        <p:txBody>
          <a:bodyPr>
            <a:normAutofit/>
          </a:bodyPr>
          <a:lstStyle/>
          <a:p>
            <a:pPr>
              <a:spcAft>
                <a:spcPts val="600"/>
              </a:spcAft>
            </a:pPr>
            <a:fld id="{2B633305-761E-49C5-878C-B4777D4291D9}" type="datetime4">
              <a:rPr lang="en-GB" smtClean="0"/>
              <a:pPr>
                <a:spcAft>
                  <a:spcPts val="600"/>
                </a:spcAft>
              </a:pPr>
              <a:t>21 June 2023</a:t>
            </a:fld>
            <a:endParaRPr lang="en-GB"/>
          </a:p>
        </p:txBody>
      </p:sp>
      <p:pic>
        <p:nvPicPr>
          <p:cNvPr id="9" name="Picture 7" descr="Puzzle pieces">
            <a:extLst>
              <a:ext uri="{FF2B5EF4-FFF2-40B4-BE49-F238E27FC236}">
                <a16:creationId xmlns:a16="http://schemas.microsoft.com/office/drawing/2014/main" id="{E49DF588-CFEB-0282-4F2F-CAD6871093CE}"/>
              </a:ext>
            </a:extLst>
          </p:cNvPr>
          <p:cNvPicPr>
            <a:picLocks noChangeAspect="1"/>
          </p:cNvPicPr>
          <p:nvPr/>
        </p:nvPicPr>
        <p:blipFill rotWithShape="1">
          <a:blip r:embed="rId2"/>
          <a:srcRect l="20458" r="1284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01529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hite puzzle with one red piece">
            <a:extLst>
              <a:ext uri="{FF2B5EF4-FFF2-40B4-BE49-F238E27FC236}">
                <a16:creationId xmlns:a16="http://schemas.microsoft.com/office/drawing/2014/main" id="{64032A98-6CBC-DCB1-F036-8CE49CDCA196}"/>
              </a:ext>
            </a:extLst>
          </p:cNvPr>
          <p:cNvPicPr>
            <a:picLocks noChangeAspect="1"/>
          </p:cNvPicPr>
          <p:nvPr/>
        </p:nvPicPr>
        <p:blipFill rotWithShape="1">
          <a:blip r:embed="rId2"/>
          <a:srcRect l="33480" r="31876"/>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F131C978-8695-6A5E-16A1-9B148D1E30C1}"/>
              </a:ext>
            </a:extLst>
          </p:cNvPr>
          <p:cNvSpPr>
            <a:spLocks noGrp="1"/>
          </p:cNvSpPr>
          <p:nvPr>
            <p:ph type="title"/>
          </p:nvPr>
        </p:nvSpPr>
        <p:spPr>
          <a:xfrm>
            <a:off x="1137034" y="609600"/>
            <a:ext cx="6831188" cy="1322887"/>
          </a:xfrm>
        </p:spPr>
        <p:txBody>
          <a:bodyPr>
            <a:normAutofit/>
          </a:bodyPr>
          <a:lstStyle/>
          <a:p>
            <a:r>
              <a:rPr lang="en-GB" dirty="0"/>
              <a:t>Recommendations</a:t>
            </a:r>
          </a:p>
        </p:txBody>
      </p:sp>
      <p:sp>
        <p:nvSpPr>
          <p:cNvPr id="3" name="Content Placeholder 2">
            <a:extLst>
              <a:ext uri="{FF2B5EF4-FFF2-40B4-BE49-F238E27FC236}">
                <a16:creationId xmlns:a16="http://schemas.microsoft.com/office/drawing/2014/main" id="{A3BE2E6E-42E3-EB74-EDB6-B7567CAA63F9}"/>
              </a:ext>
            </a:extLst>
          </p:cNvPr>
          <p:cNvSpPr>
            <a:spLocks noGrp="1"/>
          </p:cNvSpPr>
          <p:nvPr>
            <p:ph idx="1"/>
          </p:nvPr>
        </p:nvSpPr>
        <p:spPr>
          <a:xfrm>
            <a:off x="1137034" y="2000671"/>
            <a:ext cx="6516216" cy="4054298"/>
          </a:xfrm>
        </p:spPr>
        <p:txBody>
          <a:bodyPr>
            <a:normAutofit/>
          </a:bodyPr>
          <a:lstStyle/>
          <a:p>
            <a:pPr>
              <a:lnSpc>
                <a:spcPct val="100000"/>
              </a:lnSpc>
            </a:pPr>
            <a:r>
              <a:rPr lang="en-GB" sz="1700" dirty="0"/>
              <a:t>Increase efforts to recruit land holders</a:t>
            </a:r>
          </a:p>
          <a:p>
            <a:pPr lvl="1">
              <a:lnSpc>
                <a:spcPct val="100000"/>
              </a:lnSpc>
            </a:pPr>
            <a:r>
              <a:rPr lang="en-GB" sz="1700" dirty="0"/>
              <a:t>current perception of potential participants that the service is ‘for new entrants’</a:t>
            </a:r>
          </a:p>
          <a:p>
            <a:pPr>
              <a:lnSpc>
                <a:spcPct val="100000"/>
              </a:lnSpc>
            </a:pPr>
            <a:r>
              <a:rPr lang="en-GB" sz="1700" dirty="0"/>
              <a:t>Consider adding fee for service</a:t>
            </a:r>
          </a:p>
          <a:p>
            <a:pPr lvl="1">
              <a:lnSpc>
                <a:spcPct val="100000"/>
              </a:lnSpc>
            </a:pPr>
            <a:r>
              <a:rPr lang="en-GB" sz="1700" dirty="0"/>
              <a:t>reflect the value of the service</a:t>
            </a:r>
          </a:p>
          <a:p>
            <a:pPr lvl="1">
              <a:lnSpc>
                <a:spcPct val="100000"/>
              </a:lnSpc>
            </a:pPr>
            <a:r>
              <a:rPr lang="en-GB" sz="1700" dirty="0"/>
              <a:t>reduce spurious contacts</a:t>
            </a:r>
          </a:p>
          <a:p>
            <a:pPr>
              <a:lnSpc>
                <a:spcPct val="100000"/>
              </a:lnSpc>
            </a:pPr>
            <a:r>
              <a:rPr lang="en-GB" sz="1700" dirty="0"/>
              <a:t>Increase monitoring and support post-match</a:t>
            </a:r>
          </a:p>
          <a:p>
            <a:pPr lvl="1">
              <a:lnSpc>
                <a:spcPct val="100000"/>
              </a:lnSpc>
            </a:pPr>
            <a:r>
              <a:rPr lang="en-GB" sz="1700" dirty="0"/>
              <a:t>address partnership teething problems</a:t>
            </a:r>
          </a:p>
          <a:p>
            <a:pPr lvl="1">
              <a:lnSpc>
                <a:spcPct val="100000"/>
              </a:lnSpc>
            </a:pPr>
            <a:r>
              <a:rPr lang="en-GB" sz="1700" dirty="0"/>
              <a:t>opportunity for lessons learned</a:t>
            </a:r>
          </a:p>
          <a:p>
            <a:pPr>
              <a:lnSpc>
                <a:spcPct val="100000"/>
              </a:lnSpc>
            </a:pPr>
            <a:r>
              <a:rPr lang="en-GB" sz="1700" dirty="0"/>
              <a:t>Mobilise to enable diversity</a:t>
            </a:r>
          </a:p>
          <a:p>
            <a:pPr lvl="1">
              <a:lnSpc>
                <a:spcPct val="100000"/>
              </a:lnSpc>
            </a:pPr>
            <a:r>
              <a:rPr lang="en-GB" sz="1700" dirty="0"/>
              <a:t>service can support a broader range of newcomers to enter the sector</a:t>
            </a:r>
          </a:p>
          <a:p>
            <a:pPr>
              <a:lnSpc>
                <a:spcPct val="100000"/>
              </a:lnSpc>
            </a:pPr>
            <a:endParaRPr lang="en-GB" sz="1700" dirty="0"/>
          </a:p>
        </p:txBody>
      </p:sp>
      <p:sp>
        <p:nvSpPr>
          <p:cNvPr id="6" name="Slide Number Placeholder 5">
            <a:extLst>
              <a:ext uri="{FF2B5EF4-FFF2-40B4-BE49-F238E27FC236}">
                <a16:creationId xmlns:a16="http://schemas.microsoft.com/office/drawing/2014/main" id="{E002D561-172D-F490-8734-241ED757C6A7}"/>
              </a:ext>
            </a:extLst>
          </p:cNvPr>
          <p:cNvSpPr>
            <a:spLocks noGrp="1"/>
          </p:cNvSpPr>
          <p:nvPr>
            <p:ph type="sldNum" sz="quarter" idx="12"/>
          </p:nvPr>
        </p:nvSpPr>
        <p:spPr>
          <a:xfrm>
            <a:off x="8610600" y="6356350"/>
            <a:ext cx="2743200" cy="365125"/>
          </a:xfrm>
        </p:spPr>
        <p:txBody>
          <a:bodyPr>
            <a:normAutofit/>
          </a:bodyPr>
          <a:lstStyle/>
          <a:p>
            <a:pPr>
              <a:spcAft>
                <a:spcPts val="600"/>
              </a:spcAft>
            </a:pPr>
            <a:fld id="{9D4C507B-2131-4073-BB9E-019DBDF36176}" type="slidenum">
              <a:rPr lang="en-GB" sz="1000">
                <a:solidFill>
                  <a:srgbClr val="FFFFFF"/>
                </a:solidFill>
              </a:rPr>
              <a:pPr>
                <a:spcAft>
                  <a:spcPts val="600"/>
                </a:spcAft>
              </a:pPr>
              <a:t>13</a:t>
            </a:fld>
            <a:endParaRPr lang="en-GB" sz="1000">
              <a:solidFill>
                <a:srgbClr val="FFFFFF"/>
              </a:solidFill>
            </a:endParaRPr>
          </a:p>
        </p:txBody>
      </p:sp>
    </p:spTree>
    <p:extLst>
      <p:ext uri="{BB962C8B-B14F-4D97-AF65-F5344CB8AC3E}">
        <p14:creationId xmlns:p14="http://schemas.microsoft.com/office/powerpoint/2010/main" val="1247721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F0E5-9721-9E63-7430-511C9E4EE9CC}"/>
              </a:ext>
            </a:extLst>
          </p:cNvPr>
          <p:cNvSpPr>
            <a:spLocks noGrp="1"/>
          </p:cNvSpPr>
          <p:nvPr>
            <p:ph type="title"/>
          </p:nvPr>
        </p:nvSpPr>
        <p:spPr/>
        <p:txBody>
          <a:bodyPr/>
          <a:lstStyle/>
          <a:p>
            <a:r>
              <a:rPr lang="en-GB" dirty="0"/>
              <a:t>Acknowledgement</a:t>
            </a:r>
          </a:p>
        </p:txBody>
      </p:sp>
      <p:sp>
        <p:nvSpPr>
          <p:cNvPr id="3" name="Content Placeholder 2">
            <a:extLst>
              <a:ext uri="{FF2B5EF4-FFF2-40B4-BE49-F238E27FC236}">
                <a16:creationId xmlns:a16="http://schemas.microsoft.com/office/drawing/2014/main" id="{8BD7DF49-2F53-1284-88C7-9D5AF3AE6793}"/>
              </a:ext>
            </a:extLst>
          </p:cNvPr>
          <p:cNvSpPr>
            <a:spLocks noGrp="1"/>
          </p:cNvSpPr>
          <p:nvPr>
            <p:ph idx="1"/>
          </p:nvPr>
        </p:nvSpPr>
        <p:spPr/>
        <p:txBody>
          <a:bodyPr>
            <a:normAutofit fontScale="85000" lnSpcReduction="20000"/>
          </a:bodyPr>
          <a:lstStyle/>
          <a:p>
            <a:pPr marL="0" indent="0" algn="just">
              <a:spcAft>
                <a:spcPts val="600"/>
              </a:spcAft>
              <a:buNone/>
            </a:pPr>
            <a:r>
              <a:rPr lang="en-US" sz="1800" dirty="0">
                <a:effectLst/>
                <a:latin typeface="Arial" panose="020B0604020202020204" pitchFamily="34" charset="0"/>
                <a:ea typeface="Arial" panose="020B0604020202020204" pitchFamily="34" charset="0"/>
                <a:cs typeface="Times New Roman" panose="02020603050405020304" pitchFamily="18" charset="0"/>
              </a:rPr>
              <a:t>This report was funded by the Rural &amp; Environment Science &amp; Analytical Services Division of the Scottish Government Underpinning National Capacity Support to Policy Function.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indent="0" algn="just">
              <a:spcAft>
                <a:spcPts val="600"/>
              </a:spcAft>
              <a:buNone/>
            </a:pPr>
            <a:r>
              <a:rPr lang="en-US" sz="1800" dirty="0">
                <a:effectLst/>
                <a:latin typeface="Arial" panose="020B0604020202020204" pitchFamily="34" charset="0"/>
                <a:ea typeface="Arial" panose="020B0604020202020204" pitchFamily="34" charset="0"/>
                <a:cs typeface="Times New Roman" panose="02020603050405020304" pitchFamily="18" charset="0"/>
              </a:rPr>
              <a:t>The content of this report does not reflect the official opinion of the Scottish Government. Responsibility for the information and views expressed therein lies entirely with the author(s).</a:t>
            </a:r>
          </a:p>
          <a:p>
            <a:pPr marL="0" indent="0" algn="just">
              <a:spcAft>
                <a:spcPts val="600"/>
              </a:spcAft>
              <a:buNone/>
            </a:pPr>
            <a:r>
              <a:rPr lang="en-US" sz="1800" dirty="0">
                <a:effectLst/>
                <a:latin typeface="Arial" panose="020B0604020202020204" pitchFamily="34" charset="0"/>
                <a:ea typeface="Arial" panose="020B0604020202020204" pitchFamily="34" charset="0"/>
                <a:cs typeface="Times New Roman" panose="02020603050405020304" pitchFamily="18" charset="0"/>
              </a:rPr>
              <a:t>A two-page visual summary of this report is available here:  </a:t>
            </a:r>
            <a:r>
              <a:rPr lang="en-US" sz="1800" dirty="0">
                <a:solidFill>
                  <a:srgbClr val="2C7B3E"/>
                </a:solidFill>
                <a:latin typeface="Arial" panose="020B06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https://sefari.scot/document/scottish-land-matching-service-visual-summary</a:t>
            </a:r>
            <a:endParaRPr lang="en-GB" sz="1800" dirty="0">
              <a:solidFill>
                <a:srgbClr val="2C7B3E"/>
              </a:solidFill>
              <a:latin typeface="Arial" panose="020B0604020202020204" pitchFamily="34" charset="0"/>
              <a:cs typeface="Times New Roman" panose="02020603050405020304" pitchFamily="18" charset="0"/>
            </a:endParaRPr>
          </a:p>
          <a:p>
            <a:pPr marL="0" indent="0" algn="just">
              <a:spcAft>
                <a:spcPts val="600"/>
              </a:spcAft>
              <a:buNone/>
            </a:pPr>
            <a:r>
              <a:rPr lang="en-US" sz="1800" dirty="0">
                <a:latin typeface="Arial" panose="020B0604020202020204" pitchFamily="34" charset="0"/>
                <a:ea typeface="Arial" panose="020B0604020202020204" pitchFamily="34" charset="0"/>
                <a:cs typeface="Times New Roman" panose="02020603050405020304" pitchFamily="18" charset="0"/>
              </a:rPr>
              <a:t>The full progress review report is available here:  </a:t>
            </a:r>
            <a:r>
              <a:rPr lang="en-GB" sz="1800" dirty="0">
                <a:solidFill>
                  <a:srgbClr val="2C7B3E"/>
                </a:solidFill>
                <a:latin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https://sefari.scot/document/scottish-land-matching-service-review-report</a:t>
            </a:r>
            <a:endParaRPr lang="en-US" sz="1800" dirty="0">
              <a:solidFill>
                <a:srgbClr val="2C7B3E"/>
              </a:solidFill>
              <a:latin typeface="Arial" panose="020B0604020202020204" pitchFamily="34" charset="0"/>
              <a:cs typeface="Times New Roman" panose="02020603050405020304" pitchFamily="18" charset="0"/>
            </a:endParaRPr>
          </a:p>
          <a:p>
            <a:pPr marL="0" indent="0" algn="just">
              <a:spcAft>
                <a:spcPts val="600"/>
              </a:spcAft>
              <a:buNone/>
            </a:pPr>
            <a:r>
              <a:rPr lang="en-US" sz="1800" dirty="0">
                <a:effectLst/>
                <a:latin typeface="Arial" panose="020B0604020202020204" pitchFamily="34" charset="0"/>
                <a:ea typeface="Arial" panose="020B0604020202020204" pitchFamily="34" charset="0"/>
                <a:cs typeface="Times New Roman" panose="02020603050405020304" pitchFamily="18" charset="0"/>
              </a:rPr>
              <a:t>For further information, please contact: </a:t>
            </a:r>
          </a:p>
          <a:p>
            <a:pPr marL="0" indent="0" algn="just">
              <a:spcAft>
                <a:spcPts val="600"/>
              </a:spcAft>
              <a:buNone/>
            </a:pPr>
            <a:r>
              <a:rPr lang="en-US" sz="1800" dirty="0">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Arial" panose="020B0604020202020204" pitchFamily="34" charset="0"/>
                <a:cs typeface="Times New Roman" panose="02020603050405020304" pitchFamily="18" charset="0"/>
              </a:rPr>
              <a:t>Professor Lee-Ann Sutherland  </a:t>
            </a:r>
          </a:p>
          <a:p>
            <a:pPr marL="0" indent="0" algn="just">
              <a:spcAft>
                <a:spcPts val="600"/>
              </a:spcAft>
              <a:buNone/>
            </a:pPr>
            <a:r>
              <a:rPr lang="en-US" sz="1800" dirty="0">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C7B3E"/>
                </a:solidFill>
                <a:latin typeface="Arial" panose="020B06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Lee-Ann.Sutherland@hutton.ac.uk</a:t>
            </a:r>
            <a:endParaRPr lang="en-US" sz="1800" dirty="0">
              <a:solidFill>
                <a:srgbClr val="2C7B3E"/>
              </a:solidFill>
              <a:latin typeface="Arial" panose="020B0604020202020204" pitchFamily="34" charset="0"/>
              <a:cs typeface="Times New Roman" panose="02020603050405020304" pitchFamily="18" charset="0"/>
            </a:endParaRPr>
          </a:p>
          <a:p>
            <a:pPr marL="0" indent="0" algn="just">
              <a:spcAft>
                <a:spcPts val="600"/>
              </a:spcAft>
              <a:buNone/>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0" indent="0" algn="just">
              <a:spcAft>
                <a:spcPts val="600"/>
              </a:spcAft>
              <a:buNone/>
            </a:pPr>
            <a:r>
              <a:rPr lang="en-GB" sz="1800" b="1" dirty="0">
                <a:effectLst/>
                <a:latin typeface="Arial" panose="020B0604020202020204" pitchFamily="34" charset="0"/>
                <a:ea typeface="Arial" panose="020B0604020202020204" pitchFamily="34" charset="0"/>
                <a:cs typeface="Times New Roman" panose="02020603050405020304" pitchFamily="18" charset="0"/>
              </a:rPr>
              <a:t>Suggested citation: </a:t>
            </a:r>
            <a:r>
              <a:rPr lang="en-GB" sz="1800" dirty="0">
                <a:effectLst/>
                <a:latin typeface="Arial" panose="020B0604020202020204" pitchFamily="34" charset="0"/>
                <a:ea typeface="Arial" panose="020B0604020202020204" pitchFamily="34" charset="0"/>
                <a:cs typeface="Times New Roman" panose="02020603050405020304" pitchFamily="18" charset="0"/>
              </a:rPr>
              <a:t>Sutherland, L-A and Corbett, R. (2023). Scottish Land Matching Service Progress Review. James Hutton Institute, pp29. DOI: 10.5281/zenodo.8045272</a:t>
            </a:r>
          </a:p>
          <a:p>
            <a:pPr marL="0" indent="0" algn="just">
              <a:spcAft>
                <a:spcPts val="600"/>
              </a:spcAft>
              <a:buNone/>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indent="0" algn="just">
              <a:spcAft>
                <a:spcPts val="600"/>
              </a:spcAft>
              <a:buNone/>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D1D6F81F-6B47-033B-CC7F-E6C476FA06B7}"/>
              </a:ext>
            </a:extLst>
          </p:cNvPr>
          <p:cNvSpPr>
            <a:spLocks noGrp="1"/>
          </p:cNvSpPr>
          <p:nvPr>
            <p:ph type="dt" sz="half" idx="10"/>
          </p:nvPr>
        </p:nvSpPr>
        <p:spPr/>
        <p:txBody>
          <a:bodyPr/>
          <a:lstStyle/>
          <a:p>
            <a:r>
              <a:rPr lang="en-GB" dirty="0"/>
              <a:t>22 June 2023</a:t>
            </a:r>
          </a:p>
        </p:txBody>
      </p:sp>
    </p:spTree>
    <p:extLst>
      <p:ext uri="{BB962C8B-B14F-4D97-AF65-F5344CB8AC3E}">
        <p14:creationId xmlns:p14="http://schemas.microsoft.com/office/powerpoint/2010/main" val="372545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a:solidFill>
                  <a:srgbClr val="FFFFFF"/>
                </a:solidFill>
              </a:rPr>
              <a:t>Overview</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GB" dirty="0"/>
              <a:t>What is the Scottish Land Matching Service?</a:t>
            </a:r>
          </a:p>
          <a:p>
            <a:pPr lvl="1"/>
            <a:r>
              <a:rPr lang="en-GB" dirty="0"/>
              <a:t>Geographical coverage</a:t>
            </a:r>
          </a:p>
          <a:p>
            <a:r>
              <a:rPr lang="en-GB" dirty="0"/>
              <a:t>How was the review undertaken?</a:t>
            </a:r>
          </a:p>
          <a:p>
            <a:r>
              <a:rPr lang="en-GB" dirty="0"/>
              <a:t>What are the key findings?</a:t>
            </a:r>
          </a:p>
          <a:p>
            <a:r>
              <a:rPr lang="en-GB" dirty="0"/>
              <a:t>What are the primary recommendations?</a:t>
            </a:r>
          </a:p>
        </p:txBody>
      </p:sp>
      <p:sp>
        <p:nvSpPr>
          <p:cNvPr id="7" name="Footer Placeholder 6"/>
          <p:cNvSpPr>
            <a:spLocks noGrp="1"/>
          </p:cNvSpPr>
          <p:nvPr>
            <p:ph type="ftr" sz="quarter" idx="11"/>
          </p:nvPr>
        </p:nvSpPr>
        <p:spPr>
          <a:xfrm>
            <a:off x="4038600" y="6356350"/>
            <a:ext cx="5251174" cy="365125"/>
          </a:xfrm>
        </p:spPr>
        <p:txBody>
          <a:bodyPr>
            <a:normAutofit/>
          </a:bodyPr>
          <a:lstStyle/>
          <a:p>
            <a:pPr>
              <a:spcAft>
                <a:spcPts val="600"/>
              </a:spcAft>
            </a:pPr>
            <a:r>
              <a:rPr lang="en-GB"/>
              <a:t>PowerPoint Template</a:t>
            </a:r>
          </a:p>
        </p:txBody>
      </p:sp>
      <p:sp>
        <p:nvSpPr>
          <p:cNvPr id="6" name="Slide Number Placeholder 5"/>
          <p:cNvSpPr>
            <a:spLocks noGrp="1"/>
          </p:cNvSpPr>
          <p:nvPr>
            <p:ph type="sldNum" sz="quarter" idx="12"/>
          </p:nvPr>
        </p:nvSpPr>
        <p:spPr>
          <a:xfrm>
            <a:off x="9541564" y="6356350"/>
            <a:ext cx="1812235" cy="365125"/>
          </a:xfrm>
        </p:spPr>
        <p:txBody>
          <a:bodyPr>
            <a:normAutofit/>
          </a:bodyPr>
          <a:lstStyle/>
          <a:p>
            <a:pPr>
              <a:spcAft>
                <a:spcPts val="600"/>
              </a:spcAft>
            </a:pPr>
            <a:fld id="{9D4C507B-2131-4073-BB9E-019DBDF36176}" type="slidenum">
              <a:rPr lang="en-GB" smtClean="0"/>
              <a:pPr>
                <a:spcAft>
                  <a:spcPts val="600"/>
                </a:spcAft>
              </a:pPr>
              <a:t>2</a:t>
            </a:fld>
            <a:endParaRPr lang="en-GB"/>
          </a:p>
        </p:txBody>
      </p:sp>
    </p:spTree>
    <p:extLst>
      <p:ext uri="{BB962C8B-B14F-4D97-AF65-F5344CB8AC3E}">
        <p14:creationId xmlns:p14="http://schemas.microsoft.com/office/powerpoint/2010/main" val="87982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73EFFF-3B15-7165-6BF1-B0AA6E7D6D9A}"/>
              </a:ext>
            </a:extLst>
          </p:cNvPr>
          <p:cNvPicPr>
            <a:picLocks noChangeAspect="1"/>
          </p:cNvPicPr>
          <p:nvPr/>
        </p:nvPicPr>
        <p:blipFill rotWithShape="1">
          <a:blip r:embed="rId2"/>
          <a:srcRect l="54994" t="8356" r="6480" b="3138"/>
          <a:stretch/>
        </p:blipFill>
        <p:spPr>
          <a:xfrm>
            <a:off x="292775" y="286512"/>
            <a:ext cx="9352651" cy="6069838"/>
          </a:xfrm>
          <a:prstGeom prst="rect">
            <a:avLst/>
          </a:prstGeom>
        </p:spPr>
      </p:pic>
      <p:sp>
        <p:nvSpPr>
          <p:cNvPr id="22"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31610" y="365125"/>
            <a:ext cx="3822189" cy="1899912"/>
          </a:xfrm>
        </p:spPr>
        <p:txBody>
          <a:bodyPr>
            <a:normAutofit/>
          </a:bodyPr>
          <a:lstStyle/>
          <a:p>
            <a:r>
              <a:rPr lang="en-GB" dirty="0"/>
              <a:t>Scottish Land Matching Service</a:t>
            </a:r>
          </a:p>
        </p:txBody>
      </p:sp>
      <p:sp>
        <p:nvSpPr>
          <p:cNvPr id="3" name="Content Placeholder 2"/>
          <p:cNvSpPr>
            <a:spLocks noGrp="1"/>
          </p:cNvSpPr>
          <p:nvPr>
            <p:ph idx="1"/>
          </p:nvPr>
        </p:nvSpPr>
        <p:spPr>
          <a:xfrm>
            <a:off x="7531610" y="2145792"/>
            <a:ext cx="4367615" cy="4425696"/>
          </a:xfrm>
        </p:spPr>
        <p:txBody>
          <a:bodyPr>
            <a:normAutofit/>
          </a:bodyPr>
          <a:lstStyle/>
          <a:p>
            <a:pPr>
              <a:lnSpc>
                <a:spcPct val="100000"/>
              </a:lnSpc>
            </a:pPr>
            <a:r>
              <a:rPr lang="en-GB" sz="1800" dirty="0"/>
              <a:t>Established October 2019</a:t>
            </a:r>
          </a:p>
          <a:p>
            <a:pPr lvl="1">
              <a:lnSpc>
                <a:spcPct val="100000"/>
              </a:lnSpc>
            </a:pPr>
            <a:r>
              <a:rPr lang="en-GB" sz="1800" dirty="0"/>
              <a:t>funded by Scottish Government</a:t>
            </a:r>
          </a:p>
          <a:p>
            <a:pPr lvl="1">
              <a:lnSpc>
                <a:spcPct val="100000"/>
              </a:lnSpc>
            </a:pPr>
            <a:r>
              <a:rPr lang="en-GB" sz="1800" dirty="0"/>
              <a:t>in kind support from NFUS</a:t>
            </a:r>
          </a:p>
          <a:p>
            <a:pPr lvl="1">
              <a:lnSpc>
                <a:spcPct val="100000"/>
              </a:lnSpc>
            </a:pPr>
            <a:r>
              <a:rPr lang="en-GB" sz="1800" dirty="0"/>
              <a:t>overseen by the FONE group</a:t>
            </a:r>
          </a:p>
          <a:p>
            <a:pPr>
              <a:lnSpc>
                <a:spcPct val="100000"/>
              </a:lnSpc>
            </a:pPr>
            <a:r>
              <a:rPr lang="en-GB" sz="1800" dirty="0"/>
              <a:t>Over 530 inquiries as of March 2023</a:t>
            </a:r>
          </a:p>
          <a:p>
            <a:pPr lvl="1">
              <a:lnSpc>
                <a:spcPct val="100000"/>
              </a:lnSpc>
            </a:pPr>
            <a:r>
              <a:rPr lang="en-GB" sz="1800" dirty="0"/>
              <a:t>26 matches to date:  </a:t>
            </a:r>
          </a:p>
          <a:p>
            <a:pPr lvl="2">
              <a:lnSpc>
                <a:spcPct val="100000"/>
              </a:lnSpc>
            </a:pPr>
            <a:r>
              <a:rPr lang="en-GB" sz="1600" dirty="0"/>
              <a:t>3 in year one, 8 in year two,      15 in year three</a:t>
            </a:r>
          </a:p>
          <a:p>
            <a:pPr>
              <a:lnSpc>
                <a:spcPct val="100000"/>
              </a:lnSpc>
            </a:pPr>
            <a:r>
              <a:rPr lang="en-GB" sz="1800" dirty="0"/>
              <a:t>2 part-time staff</a:t>
            </a:r>
          </a:p>
          <a:p>
            <a:pPr lvl="1">
              <a:lnSpc>
                <a:spcPct val="100000"/>
              </a:lnSpc>
            </a:pPr>
            <a:r>
              <a:rPr lang="en-GB" sz="1800" dirty="0"/>
              <a:t>each working 3 days a week</a:t>
            </a:r>
          </a:p>
          <a:p>
            <a:pPr lvl="1">
              <a:lnSpc>
                <a:spcPct val="100000"/>
              </a:lnSpc>
            </a:pPr>
            <a:r>
              <a:rPr lang="en-GB" sz="1800" dirty="0"/>
              <a:t>both previously retired</a:t>
            </a:r>
          </a:p>
          <a:p>
            <a:pPr lvl="1">
              <a:lnSpc>
                <a:spcPct val="100000"/>
              </a:lnSpc>
            </a:pPr>
            <a:r>
              <a:rPr lang="en-GB" sz="1800" dirty="0"/>
              <a:t>both located in southern Scotland</a:t>
            </a:r>
          </a:p>
          <a:p>
            <a:pPr marL="0" indent="0">
              <a:lnSpc>
                <a:spcPct val="100000"/>
              </a:lnSpc>
              <a:buNone/>
            </a:pPr>
            <a:endParaRPr lang="en-GB" sz="1300" dirty="0"/>
          </a:p>
        </p:txBody>
      </p:sp>
      <p:sp>
        <p:nvSpPr>
          <p:cNvPr id="4" name="Date Placeholder 3"/>
          <p:cNvSpPr>
            <a:spLocks noGrp="1"/>
          </p:cNvSpPr>
          <p:nvPr>
            <p:ph type="dt" sz="half" idx="10"/>
          </p:nvPr>
        </p:nvSpPr>
        <p:spPr>
          <a:xfrm>
            <a:off x="838200" y="6356350"/>
            <a:ext cx="2743200" cy="365125"/>
          </a:xfrm>
        </p:spPr>
        <p:txBody>
          <a:bodyPr>
            <a:normAutofit/>
          </a:bodyPr>
          <a:lstStyle/>
          <a:p>
            <a:pPr>
              <a:spcAft>
                <a:spcPts val="600"/>
              </a:spcAft>
            </a:pPr>
            <a:fld id="{A91F0538-5F2A-46BA-AA3A-F92854776632}" type="datetime4">
              <a:rPr lang="en-GB">
                <a:solidFill>
                  <a:srgbClr val="FFFFFF"/>
                </a:solidFill>
              </a:rPr>
              <a:pPr>
                <a:spcAft>
                  <a:spcPts val="600"/>
                </a:spcAft>
              </a:pPr>
              <a:t>21 June 2023</a:t>
            </a:fld>
            <a:endParaRPr lang="en-GB">
              <a:solidFill>
                <a:srgbClr val="FFFFFF"/>
              </a:solidFill>
            </a:endParaRPr>
          </a:p>
        </p:txBody>
      </p:sp>
      <p:sp>
        <p:nvSpPr>
          <p:cNvPr id="7" name="Footer Placeholder 6"/>
          <p:cNvSpPr>
            <a:spLocks noGrp="1"/>
          </p:cNvSpPr>
          <p:nvPr>
            <p:ph type="ftr" sz="quarter" idx="11"/>
          </p:nvPr>
        </p:nvSpPr>
        <p:spPr>
          <a:xfrm>
            <a:off x="4038600" y="6356350"/>
            <a:ext cx="4114800" cy="365125"/>
          </a:xfrm>
        </p:spPr>
        <p:txBody>
          <a:bodyPr>
            <a:normAutofit/>
          </a:bodyPr>
          <a:lstStyle/>
          <a:p>
            <a:pPr>
              <a:spcAft>
                <a:spcPts val="600"/>
              </a:spcAft>
            </a:pPr>
            <a:r>
              <a:rPr lang="en-GB">
                <a:solidFill>
                  <a:srgbClr val="FFFFFF"/>
                </a:solidFill>
              </a:rPr>
              <a:t>PowerPoint Template</a:t>
            </a:r>
          </a:p>
        </p:txBody>
      </p:sp>
      <p:sp>
        <p:nvSpPr>
          <p:cNvPr id="6" name="Slide Number Placeholder 5"/>
          <p:cNvSpPr>
            <a:spLocks noGrp="1"/>
          </p:cNvSpPr>
          <p:nvPr>
            <p:ph type="sldNum" sz="quarter" idx="12"/>
          </p:nvPr>
        </p:nvSpPr>
        <p:spPr>
          <a:xfrm>
            <a:off x="8610600" y="6356350"/>
            <a:ext cx="2743200" cy="365125"/>
          </a:xfrm>
        </p:spPr>
        <p:txBody>
          <a:bodyPr>
            <a:normAutofit/>
          </a:bodyPr>
          <a:lstStyle/>
          <a:p>
            <a:pPr>
              <a:spcAft>
                <a:spcPts val="600"/>
              </a:spcAft>
            </a:pPr>
            <a:fld id="{9D4C507B-2131-4073-BB9E-019DBDF36176}" type="slidenum">
              <a:rPr lang="en-GB" smtClean="0"/>
              <a:pPr>
                <a:spcAft>
                  <a:spcPts val="600"/>
                </a:spcAft>
              </a:pPr>
              <a:t>3</a:t>
            </a:fld>
            <a:endParaRPr lang="en-GB"/>
          </a:p>
        </p:txBody>
      </p:sp>
    </p:spTree>
    <p:extLst>
      <p:ext uri="{BB962C8B-B14F-4D97-AF65-F5344CB8AC3E}">
        <p14:creationId xmlns:p14="http://schemas.microsoft.com/office/powerpoint/2010/main" val="1862822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3652-52D5-767A-B4C6-0B6ACC4CE7F2}"/>
              </a:ext>
            </a:extLst>
          </p:cNvPr>
          <p:cNvSpPr>
            <a:spLocks noGrp="1"/>
          </p:cNvSpPr>
          <p:nvPr>
            <p:ph type="title"/>
          </p:nvPr>
        </p:nvSpPr>
        <p:spPr/>
        <p:txBody>
          <a:bodyPr/>
          <a:lstStyle/>
          <a:p>
            <a:r>
              <a:rPr lang="en-GB" dirty="0"/>
              <a:t>How land matching works</a:t>
            </a:r>
          </a:p>
        </p:txBody>
      </p:sp>
      <p:sp>
        <p:nvSpPr>
          <p:cNvPr id="3" name="Content Placeholder 2">
            <a:extLst>
              <a:ext uri="{FF2B5EF4-FFF2-40B4-BE49-F238E27FC236}">
                <a16:creationId xmlns:a16="http://schemas.microsoft.com/office/drawing/2014/main" id="{5C0FC6EA-A7BF-5B6B-620F-4822CC8A2464}"/>
              </a:ext>
            </a:extLst>
          </p:cNvPr>
          <p:cNvSpPr>
            <a:spLocks noGrp="1"/>
          </p:cNvSpPr>
          <p:nvPr>
            <p:ph idx="1"/>
          </p:nvPr>
        </p:nvSpPr>
        <p:spPr/>
        <p:txBody>
          <a:bodyPr/>
          <a:lstStyle/>
          <a:p>
            <a:endParaRPr lang="en-GB" dirty="0"/>
          </a:p>
          <a:p>
            <a:endParaRPr lang="en-GB" dirty="0"/>
          </a:p>
          <a:p>
            <a:endParaRPr lang="en-GB" dirty="0"/>
          </a:p>
          <a:p>
            <a:endParaRPr lang="en-GB" dirty="0"/>
          </a:p>
          <a:p>
            <a:pPr marL="0" indent="0">
              <a:buNone/>
            </a:pPr>
            <a:endParaRPr lang="en-GB" dirty="0"/>
          </a:p>
          <a:p>
            <a:pPr marL="0" indent="0">
              <a:buNone/>
            </a:pPr>
            <a:endParaRPr lang="en-GB" dirty="0"/>
          </a:p>
          <a:p>
            <a:pPr marL="0" indent="0" algn="ctr">
              <a:buNone/>
            </a:pPr>
            <a:r>
              <a:rPr lang="en-GB" dirty="0"/>
              <a:t>“A neutral facilitator who enables successful partnership development and implementation”</a:t>
            </a:r>
          </a:p>
        </p:txBody>
      </p:sp>
      <p:grpSp>
        <p:nvGrpSpPr>
          <p:cNvPr id="7" name="Group 6">
            <a:extLst>
              <a:ext uri="{FF2B5EF4-FFF2-40B4-BE49-F238E27FC236}">
                <a16:creationId xmlns:a16="http://schemas.microsoft.com/office/drawing/2014/main" id="{A9C45DEA-6C83-7E2F-4D7A-BAFE20A666F8}"/>
              </a:ext>
            </a:extLst>
          </p:cNvPr>
          <p:cNvGrpSpPr/>
          <p:nvPr/>
        </p:nvGrpSpPr>
        <p:grpSpPr>
          <a:xfrm>
            <a:off x="0" y="2139124"/>
            <a:ext cx="12078480" cy="1166523"/>
            <a:chOff x="447785" y="2614131"/>
            <a:chExt cx="11646690" cy="1166523"/>
          </a:xfrm>
          <a:effectLst/>
        </p:grpSpPr>
        <p:sp>
          <p:nvSpPr>
            <p:cNvPr id="8" name="Arrow: Chevron 7">
              <a:extLst>
                <a:ext uri="{FF2B5EF4-FFF2-40B4-BE49-F238E27FC236}">
                  <a16:creationId xmlns:a16="http://schemas.microsoft.com/office/drawing/2014/main" id="{7FDF59CA-EB98-9F64-ADD0-F69D413B4870}"/>
                </a:ext>
              </a:extLst>
            </p:cNvPr>
            <p:cNvSpPr/>
            <p:nvPr/>
          </p:nvSpPr>
          <p:spPr>
            <a:xfrm>
              <a:off x="2135852" y="2683472"/>
              <a:ext cx="1926578" cy="932537"/>
            </a:xfrm>
            <a:prstGeom prst="chevron">
              <a:avLst/>
            </a:prstGeom>
            <a:solidFill>
              <a:srgbClr val="41A8B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Chevron 8">
              <a:extLst>
                <a:ext uri="{FF2B5EF4-FFF2-40B4-BE49-F238E27FC236}">
                  <a16:creationId xmlns:a16="http://schemas.microsoft.com/office/drawing/2014/main" id="{20B19805-C583-AE01-5554-C47F68A94C3F}"/>
                </a:ext>
              </a:extLst>
            </p:cNvPr>
            <p:cNvSpPr/>
            <p:nvPr/>
          </p:nvSpPr>
          <p:spPr>
            <a:xfrm>
              <a:off x="10337846" y="2614131"/>
              <a:ext cx="1756629" cy="932537"/>
            </a:xfrm>
            <a:prstGeom prst="chevron">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hevron 9">
              <a:extLst>
                <a:ext uri="{FF2B5EF4-FFF2-40B4-BE49-F238E27FC236}">
                  <a16:creationId xmlns:a16="http://schemas.microsoft.com/office/drawing/2014/main" id="{4A05BD8C-9D2C-C85A-9D0B-EAB4A46A14BB}"/>
                </a:ext>
              </a:extLst>
            </p:cNvPr>
            <p:cNvSpPr/>
            <p:nvPr/>
          </p:nvSpPr>
          <p:spPr>
            <a:xfrm>
              <a:off x="8679871" y="2617776"/>
              <a:ext cx="1926578" cy="932537"/>
            </a:xfrm>
            <a:prstGeom prst="chevron">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hevron 10">
              <a:extLst>
                <a:ext uri="{FF2B5EF4-FFF2-40B4-BE49-F238E27FC236}">
                  <a16:creationId xmlns:a16="http://schemas.microsoft.com/office/drawing/2014/main" id="{BC67C843-BAF9-A0F2-F05E-5096FFDEEE54}"/>
                </a:ext>
              </a:extLst>
            </p:cNvPr>
            <p:cNvSpPr/>
            <p:nvPr/>
          </p:nvSpPr>
          <p:spPr>
            <a:xfrm>
              <a:off x="7057144" y="2640422"/>
              <a:ext cx="1926578" cy="932537"/>
            </a:xfrm>
            <a:prstGeom prst="chevron">
              <a:avLst/>
            </a:prstGeom>
            <a:solidFill>
              <a:srgbClr val="00DA6D"/>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Arrow: Chevron 11">
              <a:extLst>
                <a:ext uri="{FF2B5EF4-FFF2-40B4-BE49-F238E27FC236}">
                  <a16:creationId xmlns:a16="http://schemas.microsoft.com/office/drawing/2014/main" id="{C6C0AC79-4617-1412-1DD2-1D4DDC145E33}"/>
                </a:ext>
              </a:extLst>
            </p:cNvPr>
            <p:cNvSpPr/>
            <p:nvPr/>
          </p:nvSpPr>
          <p:spPr>
            <a:xfrm>
              <a:off x="5478216" y="2646572"/>
              <a:ext cx="1926578" cy="932537"/>
            </a:xfrm>
            <a:prstGeom prst="chevron">
              <a:avLst/>
            </a:prstGeom>
            <a:solidFill>
              <a:srgbClr val="56C86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2DECD47C-1907-F799-606E-B92A8514FE53}"/>
                </a:ext>
              </a:extLst>
            </p:cNvPr>
            <p:cNvSpPr/>
            <p:nvPr/>
          </p:nvSpPr>
          <p:spPr>
            <a:xfrm>
              <a:off x="3823919" y="2652722"/>
              <a:ext cx="1926578" cy="932537"/>
            </a:xfrm>
            <a:prstGeom prst="chevron">
              <a:avLst/>
            </a:prstGeom>
            <a:solidFill>
              <a:srgbClr val="3CC49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Chevron 13">
              <a:extLst>
                <a:ext uri="{FF2B5EF4-FFF2-40B4-BE49-F238E27FC236}">
                  <a16:creationId xmlns:a16="http://schemas.microsoft.com/office/drawing/2014/main" id="{0679F4B3-9F8B-7CFF-1815-2F081E92ADE3}"/>
                </a:ext>
              </a:extLst>
            </p:cNvPr>
            <p:cNvSpPr/>
            <p:nvPr/>
          </p:nvSpPr>
          <p:spPr>
            <a:xfrm>
              <a:off x="447785" y="2714222"/>
              <a:ext cx="1926578" cy="932537"/>
            </a:xfrm>
            <a:prstGeom prst="chevr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13B09D5E-6551-30C0-B20E-663FD434B66A}"/>
                </a:ext>
              </a:extLst>
            </p:cNvPr>
            <p:cNvSpPr txBox="1"/>
            <p:nvPr/>
          </p:nvSpPr>
          <p:spPr>
            <a:xfrm>
              <a:off x="898178" y="2844754"/>
              <a:ext cx="1346813" cy="646331"/>
            </a:xfrm>
            <a:prstGeom prst="rect">
              <a:avLst/>
            </a:prstGeom>
            <a:noFill/>
            <a:ln>
              <a:noFill/>
              <a:prstDash val="lgDash"/>
            </a:ln>
          </p:spPr>
          <p:txBody>
            <a:bodyPr wrap="square" rtlCol="0">
              <a:spAutoFit/>
            </a:bodyPr>
            <a:lstStyle/>
            <a:p>
              <a:r>
                <a:rPr lang="en-GB" dirty="0">
                  <a:solidFill>
                    <a:schemeClr val="bg1"/>
                  </a:solidFill>
                </a:rPr>
                <a:t>Awareness raising</a:t>
              </a:r>
            </a:p>
          </p:txBody>
        </p:sp>
        <p:sp>
          <p:nvSpPr>
            <p:cNvPr id="16" name="TextBox 15">
              <a:extLst>
                <a:ext uri="{FF2B5EF4-FFF2-40B4-BE49-F238E27FC236}">
                  <a16:creationId xmlns:a16="http://schemas.microsoft.com/office/drawing/2014/main" id="{93AD187A-28FC-2E31-C04C-A95BD9AEBB1E}"/>
                </a:ext>
              </a:extLst>
            </p:cNvPr>
            <p:cNvSpPr txBox="1"/>
            <p:nvPr/>
          </p:nvSpPr>
          <p:spPr>
            <a:xfrm>
              <a:off x="2586244" y="2857324"/>
              <a:ext cx="1476186" cy="369332"/>
            </a:xfrm>
            <a:prstGeom prst="rect">
              <a:avLst/>
            </a:prstGeom>
            <a:noFill/>
            <a:ln>
              <a:noFill/>
              <a:prstDash val="lgDash"/>
            </a:ln>
          </p:spPr>
          <p:txBody>
            <a:bodyPr wrap="square" rtlCol="0">
              <a:spAutoFit/>
            </a:bodyPr>
            <a:lstStyle/>
            <a:p>
              <a:r>
                <a:rPr lang="en-GB" dirty="0">
                  <a:solidFill>
                    <a:schemeClr val="bg1"/>
                  </a:solidFill>
                </a:rPr>
                <a:t>Recruiting</a:t>
              </a:r>
            </a:p>
          </p:txBody>
        </p:sp>
        <p:sp>
          <p:nvSpPr>
            <p:cNvPr id="17" name="TextBox 16">
              <a:extLst>
                <a:ext uri="{FF2B5EF4-FFF2-40B4-BE49-F238E27FC236}">
                  <a16:creationId xmlns:a16="http://schemas.microsoft.com/office/drawing/2014/main" id="{3346AFAB-7FCA-E6A0-97D5-136606BE0A2F}"/>
                </a:ext>
              </a:extLst>
            </p:cNvPr>
            <p:cNvSpPr txBox="1"/>
            <p:nvPr/>
          </p:nvSpPr>
          <p:spPr>
            <a:xfrm>
              <a:off x="4287627" y="2857324"/>
              <a:ext cx="1353730" cy="923330"/>
            </a:xfrm>
            <a:prstGeom prst="rect">
              <a:avLst/>
            </a:prstGeom>
            <a:noFill/>
            <a:ln>
              <a:noFill/>
              <a:prstDash val="lgDash"/>
            </a:ln>
          </p:spPr>
          <p:txBody>
            <a:bodyPr wrap="square" rtlCol="0">
              <a:spAutoFit/>
            </a:bodyPr>
            <a:lstStyle/>
            <a:p>
              <a:r>
                <a:rPr lang="en-GB" dirty="0">
                  <a:solidFill>
                    <a:schemeClr val="bg1"/>
                  </a:solidFill>
                </a:rPr>
                <a:t>Advertising Options</a:t>
              </a:r>
            </a:p>
            <a:p>
              <a:endParaRPr lang="en-GB" dirty="0">
                <a:solidFill>
                  <a:schemeClr val="bg1"/>
                </a:solidFill>
              </a:endParaRPr>
            </a:p>
          </p:txBody>
        </p:sp>
        <p:sp>
          <p:nvSpPr>
            <p:cNvPr id="18" name="TextBox 17">
              <a:extLst>
                <a:ext uri="{FF2B5EF4-FFF2-40B4-BE49-F238E27FC236}">
                  <a16:creationId xmlns:a16="http://schemas.microsoft.com/office/drawing/2014/main" id="{C8F13A9A-A8FE-CEFE-9B17-F6BEFCF9EBCC}"/>
                </a:ext>
              </a:extLst>
            </p:cNvPr>
            <p:cNvSpPr txBox="1"/>
            <p:nvPr/>
          </p:nvSpPr>
          <p:spPr>
            <a:xfrm>
              <a:off x="7531539" y="2859291"/>
              <a:ext cx="1237673" cy="369332"/>
            </a:xfrm>
            <a:prstGeom prst="rect">
              <a:avLst/>
            </a:prstGeom>
            <a:noFill/>
            <a:ln>
              <a:noFill/>
              <a:prstDash val="lgDash"/>
            </a:ln>
          </p:spPr>
          <p:txBody>
            <a:bodyPr wrap="square" rtlCol="0">
              <a:spAutoFit/>
            </a:bodyPr>
            <a:lstStyle/>
            <a:p>
              <a:r>
                <a:rPr lang="en-GB" dirty="0">
                  <a:solidFill>
                    <a:schemeClr val="bg1"/>
                  </a:solidFill>
                </a:rPr>
                <a:t>Advising</a:t>
              </a:r>
            </a:p>
          </p:txBody>
        </p:sp>
        <p:sp>
          <p:nvSpPr>
            <p:cNvPr id="19" name="TextBox 18">
              <a:extLst>
                <a:ext uri="{FF2B5EF4-FFF2-40B4-BE49-F238E27FC236}">
                  <a16:creationId xmlns:a16="http://schemas.microsoft.com/office/drawing/2014/main" id="{83347830-6603-4BE4-0A7C-3DA2EAAC56BD}"/>
                </a:ext>
              </a:extLst>
            </p:cNvPr>
            <p:cNvSpPr txBox="1"/>
            <p:nvPr/>
          </p:nvSpPr>
          <p:spPr>
            <a:xfrm>
              <a:off x="5975694" y="2862133"/>
              <a:ext cx="1367082" cy="369332"/>
            </a:xfrm>
            <a:prstGeom prst="rect">
              <a:avLst/>
            </a:prstGeom>
            <a:noFill/>
            <a:ln>
              <a:noFill/>
              <a:prstDash val="lgDash"/>
            </a:ln>
          </p:spPr>
          <p:txBody>
            <a:bodyPr wrap="square" rtlCol="0">
              <a:spAutoFit/>
            </a:bodyPr>
            <a:lstStyle/>
            <a:p>
              <a:r>
                <a:rPr lang="en-GB" dirty="0">
                  <a:solidFill>
                    <a:schemeClr val="bg1"/>
                  </a:solidFill>
                </a:rPr>
                <a:t>Matching</a:t>
              </a:r>
            </a:p>
          </p:txBody>
        </p:sp>
        <p:sp>
          <p:nvSpPr>
            <p:cNvPr id="20" name="TextBox 19">
              <a:extLst>
                <a:ext uri="{FF2B5EF4-FFF2-40B4-BE49-F238E27FC236}">
                  <a16:creationId xmlns:a16="http://schemas.microsoft.com/office/drawing/2014/main" id="{1D4A41DC-B215-BA32-E479-5377CA1D32FC}"/>
                </a:ext>
              </a:extLst>
            </p:cNvPr>
            <p:cNvSpPr txBox="1"/>
            <p:nvPr/>
          </p:nvSpPr>
          <p:spPr>
            <a:xfrm>
              <a:off x="9135647" y="2851891"/>
              <a:ext cx="1318876" cy="369332"/>
            </a:xfrm>
            <a:prstGeom prst="rect">
              <a:avLst/>
            </a:prstGeom>
            <a:noFill/>
            <a:ln>
              <a:noFill/>
              <a:prstDash val="lgDash"/>
            </a:ln>
          </p:spPr>
          <p:txBody>
            <a:bodyPr wrap="square" rtlCol="0">
              <a:spAutoFit/>
            </a:bodyPr>
            <a:lstStyle/>
            <a:p>
              <a:r>
                <a:rPr lang="en-GB" dirty="0">
                  <a:solidFill>
                    <a:schemeClr val="bg1"/>
                  </a:solidFill>
                </a:rPr>
                <a:t>Negotiating</a:t>
              </a:r>
            </a:p>
          </p:txBody>
        </p:sp>
        <p:sp>
          <p:nvSpPr>
            <p:cNvPr id="21" name="TextBox 20">
              <a:extLst>
                <a:ext uri="{FF2B5EF4-FFF2-40B4-BE49-F238E27FC236}">
                  <a16:creationId xmlns:a16="http://schemas.microsoft.com/office/drawing/2014/main" id="{1FEDCAD1-03D4-563B-1E29-CFEBF6DF28B7}"/>
                </a:ext>
              </a:extLst>
            </p:cNvPr>
            <p:cNvSpPr txBox="1"/>
            <p:nvPr/>
          </p:nvSpPr>
          <p:spPr>
            <a:xfrm>
              <a:off x="10707887" y="2851891"/>
              <a:ext cx="1237673" cy="369332"/>
            </a:xfrm>
            <a:prstGeom prst="rect">
              <a:avLst/>
            </a:prstGeom>
            <a:noFill/>
            <a:ln>
              <a:noFill/>
              <a:prstDash val="lgDash"/>
            </a:ln>
          </p:spPr>
          <p:txBody>
            <a:bodyPr wrap="square" rtlCol="0">
              <a:spAutoFit/>
            </a:bodyPr>
            <a:lstStyle/>
            <a:p>
              <a:r>
                <a:rPr lang="en-GB" dirty="0">
                  <a:solidFill>
                    <a:schemeClr val="bg1"/>
                  </a:solidFill>
                </a:rPr>
                <a:t>Monitoring</a:t>
              </a:r>
            </a:p>
          </p:txBody>
        </p:sp>
      </p:grpSp>
      <p:grpSp>
        <p:nvGrpSpPr>
          <p:cNvPr id="23" name="Group 22">
            <a:extLst>
              <a:ext uri="{FF2B5EF4-FFF2-40B4-BE49-F238E27FC236}">
                <a16:creationId xmlns:a16="http://schemas.microsoft.com/office/drawing/2014/main" id="{8E2DAD68-D688-6CE8-F7FE-2E9FC3E789FD}"/>
              </a:ext>
            </a:extLst>
          </p:cNvPr>
          <p:cNvGrpSpPr/>
          <p:nvPr/>
        </p:nvGrpSpPr>
        <p:grpSpPr>
          <a:xfrm>
            <a:off x="225722" y="1360769"/>
            <a:ext cx="3355678" cy="656948"/>
            <a:chOff x="321030" y="1055129"/>
            <a:chExt cx="3355678" cy="656948"/>
          </a:xfrm>
        </p:grpSpPr>
        <p:sp>
          <p:nvSpPr>
            <p:cNvPr id="24" name="Arrow: Striped Right 23">
              <a:extLst>
                <a:ext uri="{FF2B5EF4-FFF2-40B4-BE49-F238E27FC236}">
                  <a16:creationId xmlns:a16="http://schemas.microsoft.com/office/drawing/2014/main" id="{0899E8FE-3AE5-2A2A-C0B3-6BB41B4D7F2B}"/>
                </a:ext>
              </a:extLst>
            </p:cNvPr>
            <p:cNvSpPr/>
            <p:nvPr/>
          </p:nvSpPr>
          <p:spPr>
            <a:xfrm rot="434397">
              <a:off x="321030" y="1055129"/>
              <a:ext cx="3355678" cy="656948"/>
            </a:xfrm>
            <a:prstGeom prst="stripedRightArrow">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7FA78B4-2465-7C6D-75FD-277ACFAE8DC4}"/>
                </a:ext>
              </a:extLst>
            </p:cNvPr>
            <p:cNvSpPr txBox="1"/>
            <p:nvPr/>
          </p:nvSpPr>
          <p:spPr>
            <a:xfrm rot="426083">
              <a:off x="416741" y="1187377"/>
              <a:ext cx="3153491" cy="369332"/>
            </a:xfrm>
            <a:prstGeom prst="rect">
              <a:avLst/>
            </a:prstGeom>
            <a:noFill/>
          </p:spPr>
          <p:txBody>
            <a:bodyPr wrap="square" rtlCol="0">
              <a:spAutoFit/>
            </a:bodyPr>
            <a:lstStyle/>
            <a:p>
              <a:r>
                <a:rPr lang="en-GB" dirty="0"/>
                <a:t>Land holders:  typically older</a:t>
              </a:r>
            </a:p>
          </p:txBody>
        </p:sp>
      </p:grpSp>
      <p:grpSp>
        <p:nvGrpSpPr>
          <p:cNvPr id="27" name="Group 26">
            <a:extLst>
              <a:ext uri="{FF2B5EF4-FFF2-40B4-BE49-F238E27FC236}">
                <a16:creationId xmlns:a16="http://schemas.microsoft.com/office/drawing/2014/main" id="{32577BA6-34A2-2DE5-17CD-6DD95ADE9E0D}"/>
              </a:ext>
            </a:extLst>
          </p:cNvPr>
          <p:cNvGrpSpPr/>
          <p:nvPr/>
        </p:nvGrpSpPr>
        <p:grpSpPr>
          <a:xfrm>
            <a:off x="267955" y="3352887"/>
            <a:ext cx="4480410" cy="671133"/>
            <a:chOff x="278403" y="2757867"/>
            <a:chExt cx="4050175" cy="656948"/>
          </a:xfrm>
        </p:grpSpPr>
        <p:sp>
          <p:nvSpPr>
            <p:cNvPr id="28" name="Arrow: Striped Right 27">
              <a:extLst>
                <a:ext uri="{FF2B5EF4-FFF2-40B4-BE49-F238E27FC236}">
                  <a16:creationId xmlns:a16="http://schemas.microsoft.com/office/drawing/2014/main" id="{F0815A66-FF95-6A92-3824-19DE2EC5C640}"/>
                </a:ext>
              </a:extLst>
            </p:cNvPr>
            <p:cNvSpPr/>
            <p:nvPr/>
          </p:nvSpPr>
          <p:spPr>
            <a:xfrm rot="21051949">
              <a:off x="278403" y="2757867"/>
              <a:ext cx="3448523" cy="656948"/>
            </a:xfrm>
            <a:prstGeom prst="stripedRightArrow">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DB82CEE-EDA6-6CC8-13A5-C42CBDF812BE}"/>
                </a:ext>
              </a:extLst>
            </p:cNvPr>
            <p:cNvSpPr txBox="1"/>
            <p:nvPr/>
          </p:nvSpPr>
          <p:spPr>
            <a:xfrm rot="21036466">
              <a:off x="324929" y="2839647"/>
              <a:ext cx="4003649" cy="369332"/>
            </a:xfrm>
            <a:prstGeom prst="rect">
              <a:avLst/>
            </a:prstGeom>
            <a:noFill/>
            <a:ln>
              <a:noFill/>
            </a:ln>
          </p:spPr>
          <p:txBody>
            <a:bodyPr wrap="square" rtlCol="0">
              <a:spAutoFit/>
            </a:bodyPr>
            <a:lstStyle/>
            <a:p>
              <a:r>
                <a:rPr lang="en-GB" dirty="0"/>
                <a:t>Venture seekers:  typically younger</a:t>
              </a:r>
            </a:p>
          </p:txBody>
        </p:sp>
      </p:grpSp>
    </p:spTree>
    <p:extLst>
      <p:ext uri="{BB962C8B-B14F-4D97-AF65-F5344CB8AC3E}">
        <p14:creationId xmlns:p14="http://schemas.microsoft.com/office/powerpoint/2010/main" val="22317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EDFAE6-BDA1-4435-9AC4-1A35E963EBA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9954CC"/>
                </a:solidFill>
                <a:latin typeface="+mj-lt"/>
                <a:ea typeface="+mj-ea"/>
                <a:cs typeface="+mj-cs"/>
              </a:rPr>
              <a:t>Seekers</a:t>
            </a:r>
            <a:r>
              <a:rPr lang="en-US" sz="3600" kern="1200" dirty="0">
                <a:solidFill>
                  <a:srgbClr val="7030A0"/>
                </a:solidFill>
                <a:latin typeface="+mj-lt"/>
                <a:ea typeface="+mj-ea"/>
                <a:cs typeface="+mj-cs"/>
              </a:rPr>
              <a:t> </a:t>
            </a:r>
            <a:r>
              <a:rPr lang="en-US" sz="3600" kern="1200" dirty="0">
                <a:solidFill>
                  <a:srgbClr val="FFFFFF"/>
                </a:solidFill>
                <a:latin typeface="+mj-lt"/>
                <a:ea typeface="+mj-ea"/>
                <a:cs typeface="+mj-cs"/>
              </a:rPr>
              <a:t> </a:t>
            </a:r>
            <a:br>
              <a:rPr lang="en-US" sz="3600" kern="1200" dirty="0">
                <a:solidFill>
                  <a:srgbClr val="FFFFFF"/>
                </a:solidFill>
                <a:latin typeface="+mj-lt"/>
                <a:ea typeface="+mj-ea"/>
                <a:cs typeface="+mj-cs"/>
              </a:rPr>
            </a:br>
            <a:r>
              <a:rPr lang="en-US" sz="3600" kern="1200" dirty="0">
                <a:solidFill>
                  <a:schemeClr val="accent1">
                    <a:lumMod val="60000"/>
                    <a:lumOff val="40000"/>
                  </a:schemeClr>
                </a:solidFill>
                <a:latin typeface="+mj-lt"/>
                <a:ea typeface="+mj-ea"/>
                <a:cs typeface="+mj-cs"/>
              </a:rPr>
              <a:t>Providers</a:t>
            </a:r>
            <a:br>
              <a:rPr lang="en-US" sz="3600" kern="1200" dirty="0">
                <a:solidFill>
                  <a:schemeClr val="accent1">
                    <a:lumMod val="60000"/>
                    <a:lumOff val="40000"/>
                  </a:schemeClr>
                </a:solidFill>
                <a:latin typeface="+mj-lt"/>
                <a:ea typeface="+mj-ea"/>
                <a:cs typeface="+mj-cs"/>
              </a:rPr>
            </a:br>
            <a:r>
              <a:rPr lang="en-US" sz="3600" kern="1200" dirty="0">
                <a:highlight>
                  <a:srgbClr val="F8F8F8"/>
                </a:highlight>
                <a:latin typeface="+mj-lt"/>
                <a:ea typeface="+mj-ea"/>
                <a:cs typeface="+mj-cs"/>
              </a:rPr>
              <a:t>Matches</a:t>
            </a:r>
            <a:br>
              <a:rPr lang="en-US" sz="3600" kern="1200" dirty="0">
                <a:solidFill>
                  <a:schemeClr val="accent1">
                    <a:lumMod val="60000"/>
                    <a:lumOff val="40000"/>
                  </a:schemeClr>
                </a:solidFill>
                <a:latin typeface="+mj-lt"/>
                <a:ea typeface="+mj-ea"/>
                <a:cs typeface="+mj-cs"/>
              </a:rPr>
            </a:br>
            <a:endParaRPr lang="en-US" sz="3600" kern="1200" dirty="0">
              <a:solidFill>
                <a:schemeClr val="accent1">
                  <a:lumMod val="60000"/>
                  <a:lumOff val="40000"/>
                </a:schemeClr>
              </a:solidFill>
              <a:latin typeface="+mj-lt"/>
              <a:ea typeface="+mj-ea"/>
              <a:cs typeface="+mj-cs"/>
            </a:endParaRPr>
          </a:p>
        </p:txBody>
      </p:sp>
      <p:sp>
        <p:nvSpPr>
          <p:cNvPr id="4" name="Date Placeholder 3">
            <a:extLst>
              <a:ext uri="{FF2B5EF4-FFF2-40B4-BE49-F238E27FC236}">
                <a16:creationId xmlns:a16="http://schemas.microsoft.com/office/drawing/2014/main" id="{B9472A2A-08AA-C88C-543B-6320A54B3928}"/>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fld id="{2B633305-761E-49C5-878C-B4777D4291D9}" type="datetime4">
              <a:rPr lang="en-US">
                <a:solidFill>
                  <a:schemeClr val="tx1">
                    <a:alpha val="80000"/>
                  </a:schemeClr>
                </a:solidFill>
              </a:rPr>
              <a:pPr algn="r">
                <a:spcAft>
                  <a:spcPts val="600"/>
                </a:spcAft>
              </a:pPr>
              <a:t>June 21, 2023</a:t>
            </a:fld>
            <a:endParaRPr lang="en-US">
              <a:solidFill>
                <a:schemeClr val="tx1">
                  <a:alpha val="80000"/>
                </a:schemeClr>
              </a:solidFill>
            </a:endParaRPr>
          </a:p>
        </p:txBody>
      </p:sp>
      <p:pic>
        <p:nvPicPr>
          <p:cNvPr id="10" name="Content Placeholder 9">
            <a:extLst>
              <a:ext uri="{FF2B5EF4-FFF2-40B4-BE49-F238E27FC236}">
                <a16:creationId xmlns:a16="http://schemas.microsoft.com/office/drawing/2014/main" id="{C899A6E9-73C6-20AA-A882-E13B4A6AD0CA}"/>
              </a:ext>
            </a:extLst>
          </p:cNvPr>
          <p:cNvPicPr>
            <a:picLocks noGrp="1" noChangeAspect="1"/>
          </p:cNvPicPr>
          <p:nvPr>
            <p:ph idx="1"/>
          </p:nvPr>
        </p:nvPicPr>
        <p:blipFill>
          <a:blip r:embed="rId2"/>
          <a:stretch>
            <a:fillRect/>
          </a:stretch>
        </p:blipFill>
        <p:spPr>
          <a:xfrm>
            <a:off x="6600497" y="32848"/>
            <a:ext cx="4690861" cy="6633543"/>
          </a:xfrm>
          <a:prstGeom prst="rect">
            <a:avLst/>
          </a:prstGeom>
        </p:spPr>
      </p:pic>
    </p:spTree>
    <p:extLst>
      <p:ext uri="{BB962C8B-B14F-4D97-AF65-F5344CB8AC3E}">
        <p14:creationId xmlns:p14="http://schemas.microsoft.com/office/powerpoint/2010/main" val="392175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DB40E2-B30F-14BC-BF9C-6A1C7CD23689}"/>
              </a:ext>
            </a:extLst>
          </p:cNvPr>
          <p:cNvSpPr>
            <a:spLocks noGrp="1"/>
          </p:cNvSpPr>
          <p:nvPr>
            <p:ph type="title"/>
          </p:nvPr>
        </p:nvSpPr>
        <p:spPr>
          <a:xfrm>
            <a:off x="621792" y="1161288"/>
            <a:ext cx="3602736" cy="4526280"/>
          </a:xfrm>
        </p:spPr>
        <p:txBody>
          <a:bodyPr>
            <a:normAutofit/>
          </a:bodyPr>
          <a:lstStyle/>
          <a:p>
            <a:r>
              <a:rPr lang="en-GB"/>
              <a:t>Questions addressed in the review</a:t>
            </a:r>
            <a:endParaRPr lang="en-GB" dirty="0"/>
          </a:p>
        </p:txBody>
      </p:sp>
      <p:sp>
        <p:nvSpPr>
          <p:cNvPr id="18" name="Rectangle 17">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8" name="Content Placeholder 2">
            <a:extLst>
              <a:ext uri="{FF2B5EF4-FFF2-40B4-BE49-F238E27FC236}">
                <a16:creationId xmlns:a16="http://schemas.microsoft.com/office/drawing/2014/main" id="{1C36D87B-E650-9517-CE96-198B271348B3}"/>
              </a:ext>
            </a:extLst>
          </p:cNvPr>
          <p:cNvGraphicFramePr>
            <a:graphicFrameLocks noGrp="1"/>
          </p:cNvGraphicFramePr>
          <p:nvPr>
            <p:ph idx="1"/>
            <p:extLst>
              <p:ext uri="{D42A27DB-BD31-4B8C-83A1-F6EECF244321}">
                <p14:modId xmlns:p14="http://schemas.microsoft.com/office/powerpoint/2010/main" val="4293212380"/>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777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E647C-B8E7-7E56-6323-FDCAE7FD0172}"/>
              </a:ext>
            </a:extLst>
          </p:cNvPr>
          <p:cNvSpPr>
            <a:spLocks noGrp="1"/>
          </p:cNvSpPr>
          <p:nvPr>
            <p:ph type="title"/>
          </p:nvPr>
        </p:nvSpPr>
        <p:spPr>
          <a:xfrm>
            <a:off x="4572001" y="601744"/>
            <a:ext cx="6781800" cy="1338696"/>
          </a:xfrm>
        </p:spPr>
        <p:txBody>
          <a:bodyPr>
            <a:normAutofit/>
          </a:bodyPr>
          <a:lstStyle/>
          <a:p>
            <a:r>
              <a:rPr lang="en-GB"/>
              <a:t>Approach</a:t>
            </a:r>
            <a:endParaRPr lang="en-GB" dirty="0"/>
          </a:p>
        </p:txBody>
      </p:sp>
      <p:pic>
        <p:nvPicPr>
          <p:cNvPr id="8" name="Picture 7" descr="Light bulb on yellow background with sketched light beams and cord">
            <a:extLst>
              <a:ext uri="{FF2B5EF4-FFF2-40B4-BE49-F238E27FC236}">
                <a16:creationId xmlns:a16="http://schemas.microsoft.com/office/drawing/2014/main" id="{26613763-E498-2AD4-F909-75DA774EB909}"/>
              </a:ext>
            </a:extLst>
          </p:cNvPr>
          <p:cNvPicPr>
            <a:picLocks noChangeAspect="1"/>
          </p:cNvPicPr>
          <p:nvPr/>
        </p:nvPicPr>
        <p:blipFill rotWithShape="1">
          <a:blip r:embed="rId2"/>
          <a:srcRect l="55293" r="11035"/>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240630CA-E816-312C-4E88-0645D28EA5CB}"/>
              </a:ext>
            </a:extLst>
          </p:cNvPr>
          <p:cNvSpPr>
            <a:spLocks noGrp="1"/>
          </p:cNvSpPr>
          <p:nvPr>
            <p:ph idx="1"/>
          </p:nvPr>
        </p:nvSpPr>
        <p:spPr>
          <a:xfrm>
            <a:off x="4703885" y="1802423"/>
            <a:ext cx="6649916" cy="4642339"/>
          </a:xfrm>
        </p:spPr>
        <p:txBody>
          <a:bodyPr anchor="t">
            <a:normAutofit lnSpcReduction="10000"/>
          </a:bodyPr>
          <a:lstStyle/>
          <a:p>
            <a:pPr>
              <a:lnSpc>
                <a:spcPct val="100000"/>
              </a:lnSpc>
            </a:pPr>
            <a:r>
              <a:rPr lang="en-GB" sz="1600" dirty="0"/>
              <a:t>Desk review</a:t>
            </a:r>
          </a:p>
          <a:p>
            <a:pPr>
              <a:lnSpc>
                <a:spcPct val="100000"/>
              </a:lnSpc>
            </a:pPr>
            <a:r>
              <a:rPr lang="en-GB" sz="1600" dirty="0"/>
              <a:t>Interviews with representatives of land matching services in England, Northern Ireland, Republic of Ireland, Scotland, and Wales</a:t>
            </a:r>
          </a:p>
          <a:p>
            <a:pPr marL="342900" lvl="0" indent="287338">
              <a:lnSpc>
                <a:spcPct val="100000"/>
              </a:lnSpc>
              <a:buFont typeface="Symbol" panose="05050102010706020507" pitchFamily="18" charset="2"/>
              <a:buChar char=""/>
            </a:pPr>
            <a:r>
              <a:rPr lang="en-GB" sz="1600" dirty="0">
                <a:effectLst/>
                <a:latin typeface="Arial" panose="020B0604020202020204" pitchFamily="34" charset="0"/>
                <a:ea typeface="Arial" panose="020B0604020202020204" pitchFamily="34" charset="0"/>
              </a:rPr>
              <a:t>the development of the service over time</a:t>
            </a:r>
          </a:p>
          <a:p>
            <a:pPr marL="342900" lvl="0" indent="287338">
              <a:lnSpc>
                <a:spcPct val="100000"/>
              </a:lnSpc>
              <a:buFont typeface="Symbol" panose="05050102010706020507" pitchFamily="18" charset="2"/>
              <a:buChar char=""/>
            </a:pPr>
            <a:r>
              <a:rPr lang="en-GB" sz="1600" dirty="0">
                <a:effectLst/>
                <a:latin typeface="Arial" panose="020B0604020202020204" pitchFamily="34" charset="0"/>
                <a:ea typeface="Arial" panose="020B0604020202020204" pitchFamily="34" charset="0"/>
              </a:rPr>
              <a:t>service offerings and key performance indicators</a:t>
            </a:r>
          </a:p>
          <a:p>
            <a:pPr marL="342900" lvl="0" indent="287338">
              <a:lnSpc>
                <a:spcPct val="100000"/>
              </a:lnSpc>
              <a:buFont typeface="Symbol" panose="05050102010706020507" pitchFamily="18" charset="2"/>
              <a:buChar char=""/>
            </a:pPr>
            <a:r>
              <a:rPr lang="en-GB" sz="1600" dirty="0">
                <a:effectLst/>
                <a:latin typeface="Arial" panose="020B0604020202020204" pitchFamily="34" charset="0"/>
                <a:ea typeface="Arial" panose="020B0604020202020204" pitchFamily="34" charset="0"/>
              </a:rPr>
              <a:t>demographic characteristics of participants</a:t>
            </a:r>
          </a:p>
          <a:p>
            <a:pPr marL="342900" lvl="0" indent="287338">
              <a:lnSpc>
                <a:spcPct val="100000"/>
              </a:lnSpc>
              <a:buFont typeface="Symbol" panose="05050102010706020507" pitchFamily="18" charset="2"/>
              <a:buChar char=""/>
            </a:pPr>
            <a:r>
              <a:rPr lang="en-GB" sz="1600" dirty="0">
                <a:effectLst/>
                <a:latin typeface="Arial" panose="020B0604020202020204" pitchFamily="34" charset="0"/>
                <a:ea typeface="Arial" panose="020B0604020202020204" pitchFamily="34" charset="0"/>
              </a:rPr>
              <a:t>funding structure</a:t>
            </a:r>
          </a:p>
          <a:p>
            <a:pPr marL="342900" lvl="0" indent="287338">
              <a:lnSpc>
                <a:spcPct val="100000"/>
              </a:lnSpc>
              <a:buFont typeface="Symbol" panose="05050102010706020507" pitchFamily="18" charset="2"/>
              <a:buChar char=""/>
            </a:pPr>
            <a:r>
              <a:rPr lang="en-GB" sz="1600" dirty="0">
                <a:latin typeface="Arial" panose="020B0604020202020204" pitchFamily="34" charset="0"/>
                <a:ea typeface="Arial" panose="020B0604020202020204" pitchFamily="34" charset="0"/>
              </a:rPr>
              <a:t>b</a:t>
            </a:r>
            <a:r>
              <a:rPr lang="en-GB" sz="1600" dirty="0">
                <a:effectLst/>
                <a:latin typeface="Arial" panose="020B0604020202020204" pitchFamily="34" charset="0"/>
                <a:ea typeface="Arial" panose="020B0604020202020204" pitchFamily="34" charset="0"/>
              </a:rPr>
              <a:t>arriers to land matching and lessons learned</a:t>
            </a:r>
          </a:p>
          <a:p>
            <a:pPr>
              <a:lnSpc>
                <a:spcPct val="100000"/>
              </a:lnSpc>
            </a:pPr>
            <a:r>
              <a:rPr lang="en-GB" sz="1600" dirty="0"/>
              <a:t>Mapping of SLMS participants</a:t>
            </a:r>
          </a:p>
          <a:p>
            <a:pPr>
              <a:lnSpc>
                <a:spcPct val="100000"/>
              </a:lnSpc>
            </a:pPr>
            <a:r>
              <a:rPr lang="en-GB" sz="1600" dirty="0"/>
              <a:t>Interviews with 10 participants in the SLMS</a:t>
            </a:r>
          </a:p>
          <a:p>
            <a:pPr marL="342900" indent="287338">
              <a:lnSpc>
                <a:spcPct val="100000"/>
              </a:lnSpc>
              <a:buFont typeface="Symbol" panose="05050102010706020507" pitchFamily="18" charset="2"/>
              <a:buChar char=""/>
            </a:pPr>
            <a:r>
              <a:rPr lang="en-GB" sz="1600" dirty="0">
                <a:latin typeface="Arial" panose="020B0604020202020204" pitchFamily="34" charset="0"/>
              </a:rPr>
              <a:t>motivations and experience</a:t>
            </a:r>
          </a:p>
          <a:p>
            <a:pPr marL="342900" indent="287338">
              <a:lnSpc>
                <a:spcPct val="100000"/>
              </a:lnSpc>
              <a:buFont typeface="Symbol" panose="05050102010706020507" pitchFamily="18" charset="2"/>
              <a:buChar char=""/>
            </a:pPr>
            <a:r>
              <a:rPr lang="en-GB" sz="1600" dirty="0">
                <a:latin typeface="Arial" panose="020B0604020202020204" pitchFamily="34" charset="0"/>
              </a:rPr>
              <a:t>agreements formed and advice to others</a:t>
            </a:r>
          </a:p>
          <a:p>
            <a:pPr marL="342900" indent="287338">
              <a:lnSpc>
                <a:spcPct val="100000"/>
              </a:lnSpc>
              <a:buFont typeface="Symbol" panose="05050102010706020507" pitchFamily="18" charset="2"/>
              <a:buChar char=""/>
            </a:pPr>
            <a:r>
              <a:rPr lang="en-GB" sz="1600" dirty="0">
                <a:latin typeface="Arial" panose="020B0604020202020204" pitchFamily="34" charset="0"/>
              </a:rPr>
              <a:t>barriers to land matching</a:t>
            </a:r>
          </a:p>
          <a:p>
            <a:pPr>
              <a:lnSpc>
                <a:spcPct val="100000"/>
              </a:lnSpc>
            </a:pPr>
            <a:endParaRPr lang="en-GB" sz="1100" dirty="0"/>
          </a:p>
        </p:txBody>
      </p:sp>
      <p:sp>
        <p:nvSpPr>
          <p:cNvPr id="6" name="Slide Number Placeholder 5">
            <a:extLst>
              <a:ext uri="{FF2B5EF4-FFF2-40B4-BE49-F238E27FC236}">
                <a16:creationId xmlns:a16="http://schemas.microsoft.com/office/drawing/2014/main" id="{A9B807CF-C88B-5432-FC3B-44819FC1226E}"/>
              </a:ext>
            </a:extLst>
          </p:cNvPr>
          <p:cNvSpPr>
            <a:spLocks noGrp="1"/>
          </p:cNvSpPr>
          <p:nvPr>
            <p:ph type="sldNum" sz="quarter" idx="12"/>
          </p:nvPr>
        </p:nvSpPr>
        <p:spPr>
          <a:xfrm>
            <a:off x="8610600" y="6356350"/>
            <a:ext cx="2743200" cy="365125"/>
          </a:xfrm>
        </p:spPr>
        <p:txBody>
          <a:bodyPr>
            <a:normAutofit/>
          </a:bodyPr>
          <a:lstStyle/>
          <a:p>
            <a:pPr>
              <a:spcAft>
                <a:spcPts val="600"/>
              </a:spcAft>
            </a:pPr>
            <a:fld id="{9D4C507B-2131-4073-BB9E-019DBDF36176}" type="slidenum">
              <a:rPr lang="en-GB" sz="1000"/>
              <a:pPr>
                <a:spcAft>
                  <a:spcPts val="600"/>
                </a:spcAft>
              </a:pPr>
              <a:t>7</a:t>
            </a:fld>
            <a:endParaRPr lang="en-GB" sz="1000"/>
          </a:p>
        </p:txBody>
      </p:sp>
    </p:spTree>
    <p:extLst>
      <p:ext uri="{BB962C8B-B14F-4D97-AF65-F5344CB8AC3E}">
        <p14:creationId xmlns:p14="http://schemas.microsoft.com/office/powerpoint/2010/main" val="2578489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16686-0CAC-2648-EE27-C01B0658708F}"/>
              </a:ext>
            </a:extLst>
          </p:cNvPr>
          <p:cNvSpPr>
            <a:spLocks noGrp="1"/>
          </p:cNvSpPr>
          <p:nvPr>
            <p:ph type="title"/>
          </p:nvPr>
        </p:nvSpPr>
        <p:spPr>
          <a:xfrm>
            <a:off x="5080216" y="1076324"/>
            <a:ext cx="6272784" cy="1535051"/>
          </a:xfrm>
        </p:spPr>
        <p:txBody>
          <a:bodyPr anchor="b">
            <a:normAutofit/>
          </a:bodyPr>
          <a:lstStyle/>
          <a:p>
            <a:r>
              <a:rPr lang="en-GB" dirty="0"/>
              <a:t>Comparison to other Land Matching Services</a:t>
            </a:r>
          </a:p>
        </p:txBody>
      </p:sp>
      <p:pic>
        <p:nvPicPr>
          <p:cNvPr id="8" name="Picture 7">
            <a:extLst>
              <a:ext uri="{FF2B5EF4-FFF2-40B4-BE49-F238E27FC236}">
                <a16:creationId xmlns:a16="http://schemas.microsoft.com/office/drawing/2014/main" id="{1DE6CFE5-DFD4-94AB-825E-BE3C6DD5C37D}"/>
              </a:ext>
            </a:extLst>
          </p:cNvPr>
          <p:cNvPicPr>
            <a:picLocks noChangeAspect="1"/>
          </p:cNvPicPr>
          <p:nvPr/>
        </p:nvPicPr>
        <p:blipFill rotWithShape="1">
          <a:blip r:embed="rId2"/>
          <a:srcRect l="27235" r="35812"/>
          <a:stretch/>
        </p:blipFill>
        <p:spPr>
          <a:xfrm>
            <a:off x="20" y="10"/>
            <a:ext cx="4505305" cy="6857990"/>
          </a:xfrm>
          <a:prstGeom prst="rect">
            <a:avLst/>
          </a:prstGeom>
        </p:spPr>
      </p:pic>
      <p:sp>
        <p:nvSpPr>
          <p:cNvPr id="15"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1E240CE-00BC-428A-9812-B80A12E778F6}"/>
              </a:ext>
            </a:extLst>
          </p:cNvPr>
          <p:cNvSpPr>
            <a:spLocks noGrp="1"/>
          </p:cNvSpPr>
          <p:nvPr>
            <p:ph idx="1"/>
          </p:nvPr>
        </p:nvSpPr>
        <p:spPr>
          <a:xfrm>
            <a:off x="5080215" y="3086100"/>
            <a:ext cx="6552007" cy="3498634"/>
          </a:xfrm>
        </p:spPr>
        <p:txBody>
          <a:bodyPr>
            <a:normAutofit/>
          </a:bodyPr>
          <a:lstStyle/>
          <a:p>
            <a:pPr>
              <a:lnSpc>
                <a:spcPct val="100000"/>
              </a:lnSpc>
            </a:pPr>
            <a:r>
              <a:rPr lang="en-GB" sz="1400" dirty="0"/>
              <a:t>Land matching services started:</a:t>
            </a:r>
          </a:p>
          <a:p>
            <a:pPr lvl="1">
              <a:lnSpc>
                <a:spcPct val="100000"/>
              </a:lnSpc>
            </a:pPr>
            <a:r>
              <a:rPr lang="en-GB" sz="1400" dirty="0"/>
              <a:t>Republic of Ireland (2013)  ‘Land Mobility Service’</a:t>
            </a:r>
          </a:p>
          <a:p>
            <a:pPr lvl="1">
              <a:lnSpc>
                <a:spcPct val="100000"/>
              </a:lnSpc>
            </a:pPr>
            <a:r>
              <a:rPr lang="en-GB" sz="1400" dirty="0"/>
              <a:t>England (2015-2017) ‘Land Partnerships Service’</a:t>
            </a:r>
          </a:p>
          <a:p>
            <a:pPr lvl="1">
              <a:lnSpc>
                <a:spcPct val="100000"/>
              </a:lnSpc>
            </a:pPr>
            <a:r>
              <a:rPr lang="en-GB" sz="1400" dirty="0"/>
              <a:t>Wales (2015+) ‘Venture’</a:t>
            </a:r>
          </a:p>
          <a:p>
            <a:pPr lvl="1">
              <a:lnSpc>
                <a:spcPct val="100000"/>
              </a:lnSpc>
            </a:pPr>
            <a:r>
              <a:rPr lang="en-GB" sz="1400" dirty="0"/>
              <a:t>Northern Ireland (2017+)  ‘Land Mobility’</a:t>
            </a:r>
          </a:p>
          <a:p>
            <a:pPr lvl="1">
              <a:lnSpc>
                <a:spcPct val="100000"/>
              </a:lnSpc>
            </a:pPr>
            <a:r>
              <a:rPr lang="en-GB" sz="1400" dirty="0"/>
              <a:t>Scotland (2019+) ‘Scottish Land Matching Service’</a:t>
            </a:r>
          </a:p>
          <a:p>
            <a:pPr>
              <a:lnSpc>
                <a:spcPct val="100000"/>
              </a:lnSpc>
            </a:pPr>
            <a:r>
              <a:rPr lang="en-GB" sz="1400" dirty="0"/>
              <a:t>More ‘land seekers’ than providers in Scotland, England, Wales</a:t>
            </a:r>
          </a:p>
          <a:p>
            <a:pPr lvl="1">
              <a:lnSpc>
                <a:spcPct val="100000"/>
              </a:lnSpc>
            </a:pPr>
            <a:r>
              <a:rPr lang="en-GB" sz="1400" dirty="0"/>
              <a:t>far more providers than seekers in the Republic of Ireland; about evenly balanced in Northern Ireland</a:t>
            </a:r>
          </a:p>
          <a:p>
            <a:pPr>
              <a:lnSpc>
                <a:spcPct val="100000"/>
              </a:lnSpc>
            </a:pPr>
            <a:r>
              <a:rPr lang="en-GB" sz="1400" dirty="0"/>
              <a:t>Variety of funding models:  all require substantial state support</a:t>
            </a:r>
          </a:p>
          <a:p>
            <a:pPr lvl="1">
              <a:lnSpc>
                <a:spcPct val="100000"/>
              </a:lnSpc>
            </a:pPr>
            <a:r>
              <a:rPr lang="en-GB" sz="1400" dirty="0"/>
              <a:t>‘free service’ in Northern Ireland and Scotland</a:t>
            </a:r>
          </a:p>
          <a:p>
            <a:pPr lvl="1">
              <a:lnSpc>
                <a:spcPct val="100000"/>
              </a:lnSpc>
            </a:pPr>
            <a:r>
              <a:rPr lang="en-GB" sz="1400" dirty="0"/>
              <a:t>some fee for service in Republic of Ireland and England</a:t>
            </a:r>
          </a:p>
          <a:p>
            <a:pPr lvl="1">
              <a:lnSpc>
                <a:spcPct val="100000"/>
              </a:lnSpc>
            </a:pPr>
            <a:endParaRPr lang="en-GB" sz="1000" dirty="0"/>
          </a:p>
          <a:p>
            <a:pPr marL="457200" lvl="1" indent="0">
              <a:lnSpc>
                <a:spcPct val="100000"/>
              </a:lnSpc>
              <a:buNone/>
            </a:pPr>
            <a:endParaRPr lang="en-GB" sz="1000" dirty="0"/>
          </a:p>
        </p:txBody>
      </p:sp>
    </p:spTree>
    <p:extLst>
      <p:ext uri="{BB962C8B-B14F-4D97-AF65-F5344CB8AC3E}">
        <p14:creationId xmlns:p14="http://schemas.microsoft.com/office/powerpoint/2010/main" val="126553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0AA2A-3518-52C9-819D-8183EED4B604}"/>
              </a:ext>
            </a:extLst>
          </p:cNvPr>
          <p:cNvSpPr>
            <a:spLocks noGrp="1"/>
          </p:cNvSpPr>
          <p:nvPr>
            <p:ph type="title"/>
          </p:nvPr>
        </p:nvSpPr>
        <p:spPr>
          <a:xfrm>
            <a:off x="5080216" y="1076324"/>
            <a:ext cx="6272784" cy="1535051"/>
          </a:xfrm>
        </p:spPr>
        <p:txBody>
          <a:bodyPr anchor="b">
            <a:normAutofit/>
          </a:bodyPr>
          <a:lstStyle/>
          <a:p>
            <a:r>
              <a:rPr lang="en-GB" sz="5200"/>
              <a:t>Key performance indicators</a:t>
            </a:r>
          </a:p>
        </p:txBody>
      </p:sp>
      <p:pic>
        <p:nvPicPr>
          <p:cNvPr id="8" name="Picture 7" descr="Stopwatch with time motion blur">
            <a:extLst>
              <a:ext uri="{FF2B5EF4-FFF2-40B4-BE49-F238E27FC236}">
                <a16:creationId xmlns:a16="http://schemas.microsoft.com/office/drawing/2014/main" id="{7737D794-2912-4223-F9A5-6766FEF9ED42}"/>
              </a:ext>
            </a:extLst>
          </p:cNvPr>
          <p:cNvPicPr>
            <a:picLocks noChangeAspect="1"/>
          </p:cNvPicPr>
          <p:nvPr/>
        </p:nvPicPr>
        <p:blipFill rotWithShape="1">
          <a:blip r:embed="rId2"/>
          <a:srcRect l="1459"/>
          <a:stretch/>
        </p:blipFill>
        <p:spPr>
          <a:xfrm>
            <a:off x="20" y="10"/>
            <a:ext cx="4505305" cy="6857990"/>
          </a:xfrm>
          <a:prstGeom prst="rect">
            <a:avLst/>
          </a:prstGeom>
        </p:spPr>
      </p:pic>
      <p:sp>
        <p:nvSpPr>
          <p:cNvPr id="14"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05136D9-63AD-8481-8B29-8DB3A5F723D9}"/>
              </a:ext>
            </a:extLst>
          </p:cNvPr>
          <p:cNvSpPr>
            <a:spLocks noGrp="1"/>
          </p:cNvSpPr>
          <p:nvPr>
            <p:ph idx="1"/>
          </p:nvPr>
        </p:nvSpPr>
        <p:spPr>
          <a:xfrm>
            <a:off x="5080216" y="3148350"/>
            <a:ext cx="6272784" cy="3437088"/>
          </a:xfrm>
        </p:spPr>
        <p:txBody>
          <a:bodyPr>
            <a:normAutofit fontScale="92500" lnSpcReduction="10000"/>
          </a:bodyPr>
          <a:lstStyle/>
          <a:p>
            <a:pPr>
              <a:lnSpc>
                <a:spcPct val="100000"/>
              </a:lnSpc>
            </a:pPr>
            <a:r>
              <a:rPr lang="en-GB" sz="1600" dirty="0"/>
              <a:t>Number of matches</a:t>
            </a:r>
          </a:p>
          <a:p>
            <a:pPr lvl="1">
              <a:lnSpc>
                <a:spcPct val="100000"/>
              </a:lnSpc>
            </a:pPr>
            <a:r>
              <a:rPr lang="en-GB" sz="1600" dirty="0"/>
              <a:t>Concern that this measure of success can encourage less ideal matches to be made</a:t>
            </a:r>
          </a:p>
          <a:p>
            <a:pPr>
              <a:lnSpc>
                <a:spcPct val="100000"/>
              </a:lnSpc>
            </a:pPr>
            <a:r>
              <a:rPr lang="en-GB" sz="1600" dirty="0"/>
              <a:t>Number of interactions between staff and clients</a:t>
            </a:r>
          </a:p>
          <a:p>
            <a:pPr>
              <a:lnSpc>
                <a:spcPct val="100000"/>
              </a:lnSpc>
            </a:pPr>
            <a:r>
              <a:rPr lang="en-GB" sz="1600" dirty="0"/>
              <a:t>Number of events</a:t>
            </a:r>
          </a:p>
          <a:p>
            <a:pPr>
              <a:lnSpc>
                <a:spcPct val="100000"/>
              </a:lnSpc>
            </a:pPr>
            <a:r>
              <a:rPr lang="en-GB" sz="1600" dirty="0"/>
              <a:t>Volume of land contracted </a:t>
            </a:r>
          </a:p>
          <a:p>
            <a:pPr>
              <a:lnSpc>
                <a:spcPct val="100000"/>
              </a:lnSpc>
            </a:pPr>
            <a:r>
              <a:rPr lang="en-GB" sz="1600" dirty="0"/>
              <a:t>The most ‘successful’ service – Land Mobility in the Republic of Ireland</a:t>
            </a:r>
          </a:p>
          <a:p>
            <a:pPr lvl="1">
              <a:lnSpc>
                <a:spcPct val="100000"/>
              </a:lnSpc>
            </a:pPr>
            <a:r>
              <a:rPr lang="en-GB" sz="1600" dirty="0"/>
              <a:t>500+ arrangements since 2013</a:t>
            </a:r>
          </a:p>
          <a:p>
            <a:pPr lvl="1">
              <a:lnSpc>
                <a:spcPct val="100000"/>
              </a:lnSpc>
            </a:pPr>
            <a:r>
              <a:rPr lang="en-GB" sz="1600" dirty="0"/>
              <a:t>3 full time members of staff; a 4</a:t>
            </a:r>
            <a:r>
              <a:rPr lang="en-GB" sz="1600" baseline="30000" dirty="0"/>
              <a:t>th</a:t>
            </a:r>
            <a:r>
              <a:rPr lang="en-GB" sz="1600" dirty="0"/>
              <a:t> being added</a:t>
            </a:r>
          </a:p>
          <a:p>
            <a:pPr lvl="1">
              <a:lnSpc>
                <a:spcPct val="100000"/>
              </a:lnSpc>
            </a:pPr>
            <a:r>
              <a:rPr lang="en-GB" sz="1600" dirty="0"/>
              <a:t>more farmers keen to develop partnerships than partners available</a:t>
            </a:r>
            <a:endParaRPr lang="en-GB" sz="1400" dirty="0"/>
          </a:p>
        </p:txBody>
      </p:sp>
    </p:spTree>
    <p:extLst>
      <p:ext uri="{BB962C8B-B14F-4D97-AF65-F5344CB8AC3E}">
        <p14:creationId xmlns:p14="http://schemas.microsoft.com/office/powerpoint/2010/main" val="1052063771"/>
      </p:ext>
    </p:extLst>
  </p:cSld>
  <p:clrMapOvr>
    <a:masterClrMapping/>
  </p:clrMapOvr>
</p:sld>
</file>

<file path=ppt/theme/theme1.xml><?xml version="1.0" encoding="utf-8"?>
<a:theme xmlns:a="http://schemas.openxmlformats.org/drawingml/2006/main" name="Office Theme">
  <a:themeElements>
    <a:clrScheme name="RESAS Colour Palette">
      <a:dk1>
        <a:sysClr val="windowText" lastClr="000000"/>
      </a:dk1>
      <a:lt1>
        <a:srgbClr val="FFFFFF"/>
      </a:lt1>
      <a:dk2>
        <a:srgbClr val="215C2E"/>
      </a:dk2>
      <a:lt2>
        <a:srgbClr val="FFFFFF"/>
      </a:lt2>
      <a:accent1>
        <a:srgbClr val="215C2E"/>
      </a:accent1>
      <a:accent2>
        <a:srgbClr val="9DD473"/>
      </a:accent2>
      <a:accent3>
        <a:srgbClr val="E7DDB4"/>
      </a:accent3>
      <a:accent4>
        <a:srgbClr val="2E4570"/>
      </a:accent4>
      <a:accent5>
        <a:srgbClr val="EFEFEF"/>
      </a:accent5>
      <a:accent6>
        <a:srgbClr val="4C71B6"/>
      </a:accent6>
      <a:hlink>
        <a:srgbClr val="4C71B6"/>
      </a:hlink>
      <a:folHlink>
        <a:srgbClr val="3F3F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A32965814</value>
    </field>
    <field name="Objective-Title">
      <value order="0">RESAS Template - Internal PowerPoint Guidance</value>
    </field>
    <field name="Objective-Description">
      <value order="0"/>
    </field>
    <field name="Objective-CreationStamp">
      <value order="0">2020-03-23T11:21:08Z</value>
    </field>
    <field name="Objective-IsApproved">
      <value order="0">false</value>
    </field>
    <field name="Objective-IsPublished">
      <value order="0">true</value>
    </field>
    <field name="Objective-DatePublished">
      <value order="0">2021-08-20T13:38:43Z</value>
    </field>
    <field name="Objective-ModificationStamp">
      <value order="0">2021-08-20T13:38:44Z</value>
    </field>
    <field name="Objective-Owner">
      <value order="0">Nova, Yvonne Y (U419208)</value>
    </field>
    <field name="Objective-Path">
      <value order="0">Objective Global Folder:SG File Plan:Administration:Administration of DG Net Zero Units:Rural and Environment Science and Analytical Services: Administration 2021</value>
    </field>
    <field name="Objective-Parent">
      <value order="0">Rural and Environment Science and Analytical Services: Administration 2021</value>
    </field>
    <field name="Objective-State">
      <value order="0">Published</value>
    </field>
    <field name="Objective-VersionId">
      <value order="0">vA50463467</value>
    </field>
    <field name="Objective-Version">
      <value order="0">1.0</value>
    </field>
    <field name="Objective-VersionNumber">
      <value order="0">5</value>
    </field>
    <field name="Objective-VersionComment">
      <value order="0"/>
    </field>
    <field name="Objective-FileNumber">
      <value order="0">OFFICE/9474</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otalTime>648</TotalTime>
  <Words>1016</Words>
  <Application>Microsoft Office PowerPoint</Application>
  <PresentationFormat>Widescreen</PresentationFormat>
  <Paragraphs>143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Symbol</vt:lpstr>
      <vt:lpstr>Office Theme</vt:lpstr>
      <vt:lpstr>Scottish Land Matching Service (SLMS)  Progress review</vt:lpstr>
      <vt:lpstr>Overview</vt:lpstr>
      <vt:lpstr>Scottish Land Matching Service</vt:lpstr>
      <vt:lpstr>How land matching works</vt:lpstr>
      <vt:lpstr>Seekers   Providers Matches </vt:lpstr>
      <vt:lpstr>Questions addressed in the review</vt:lpstr>
      <vt:lpstr>Approach</vt:lpstr>
      <vt:lpstr>Comparison to other Land Matching Services</vt:lpstr>
      <vt:lpstr>Key performance indicators</vt:lpstr>
      <vt:lpstr>Barriers to land matching</vt:lpstr>
      <vt:lpstr>Success story</vt:lpstr>
      <vt:lpstr>Recommendations</vt:lpstr>
      <vt:lpstr>Recommendations</vt:lpstr>
      <vt:lpstr>Acknowledgement</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Der Meulen P (Peter)</dc:creator>
  <cp:lastModifiedBy>Lee-Ann Sutherland</cp:lastModifiedBy>
  <cp:revision>37</cp:revision>
  <dcterms:created xsi:type="dcterms:W3CDTF">2021-03-25T10:34:14Z</dcterms:created>
  <dcterms:modified xsi:type="dcterms:W3CDTF">2023-06-21T12:51:34Z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A32965814</vt:lpwstr>
  </property>
  <property fmtid="{D5CDD505-2E9C-101B-9397-08002B2CF9AE}" pid="4" name="Objective-Title">
    <vt:lpwstr>RESAS Template - Internal PowerPoint Guidance</vt:lpwstr>
  </property>
  <property fmtid="{D5CDD505-2E9C-101B-9397-08002B2CF9AE}" pid="5" name="Objective-Description">
    <vt:lpwstr/>
  </property>
  <property fmtid="{D5CDD505-2E9C-101B-9397-08002B2CF9AE}" pid="6" name="Objective-CreationStamp">
    <vt:filetime>2021-04-20T15:09:33Z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2021-08-20T13:38:43Z</vt:filetime>
  </property>
  <property fmtid="{D5CDD505-2E9C-101B-9397-08002B2CF9AE}" pid="10" name="Objective-ModificationStamp">
    <vt:filetime>2021-08-20T13:38:44Z</vt:filetime>
  </property>
  <property fmtid="{D5CDD505-2E9C-101B-9397-08002B2CF9AE}" pid="11" name="Objective-Owner">
    <vt:lpwstr>Nova, Yvonne Y (U419208)</vt:lpwstr>
  </property>
  <property fmtid="{D5CDD505-2E9C-101B-9397-08002B2CF9AE}" pid="12" name="Objective-Path">
    <vt:lpwstr>Objective Global Folder:SG File Plan:Administration:Administration of DG Net Zero Units:Rural and Environment Science and Analytical Services: Administration 2021:</vt:lpwstr>
  </property>
  <property fmtid="{D5CDD505-2E9C-101B-9397-08002B2CF9AE}" pid="13" name="Objective-Parent">
    <vt:lpwstr>Rural and Environment Science and Analytical Services: Administration 2021</vt:lpwstr>
  </property>
  <property fmtid="{D5CDD505-2E9C-101B-9397-08002B2CF9AE}" pid="14" name="Objective-State">
    <vt:lpwstr>Published</vt:lpwstr>
  </property>
  <property fmtid="{D5CDD505-2E9C-101B-9397-08002B2CF9AE}" pid="15" name="Objective-VersionId">
    <vt:lpwstr>vA50463467</vt:lpwstr>
  </property>
  <property fmtid="{D5CDD505-2E9C-101B-9397-08002B2CF9AE}" pid="16" name="Objective-Version">
    <vt:lpwstr>1.0</vt:lpwstr>
  </property>
  <property fmtid="{D5CDD505-2E9C-101B-9397-08002B2CF9AE}" pid="17" name="Objective-VersionNumber">
    <vt:r8>5</vt:r8>
  </property>
  <property fmtid="{D5CDD505-2E9C-101B-9397-08002B2CF9AE}" pid="18" name="Objective-VersionComment">
    <vt:lpwstr/>
  </property>
  <property fmtid="{D5CDD505-2E9C-101B-9397-08002B2CF9AE}" pid="19" name="Objective-FileNumber">
    <vt:lpwstr/>
  </property>
  <property fmtid="{D5CDD505-2E9C-101B-9397-08002B2CF9AE}" pid="20" name="Objective-Classification">
    <vt:lpwstr>[Inherited - OFFICIAL]</vt:lpwstr>
  </property>
  <property fmtid="{D5CDD505-2E9C-101B-9397-08002B2CF9AE}" pid="21" name="Objective-Caveats">
    <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y fmtid="{D5CDD505-2E9C-101B-9397-08002B2CF9AE}" pid="28" name="Objective-Comment">
    <vt:lpwstr/>
  </property>
</Properties>
</file>