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6" r:id="rId5"/>
    <p:sldId id="595" r:id="rId6"/>
    <p:sldId id="769" r:id="rId7"/>
    <p:sldId id="766" r:id="rId8"/>
    <p:sldId id="770" r:id="rId9"/>
    <p:sldId id="772" r:id="rId10"/>
    <p:sldId id="771" r:id="rId11"/>
    <p:sldId id="773" r:id="rId12"/>
    <p:sldId id="774" r:id="rId13"/>
    <p:sldId id="775" r:id="rId14"/>
    <p:sldId id="276"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8">
          <p15:clr>
            <a:srgbClr val="A4A3A4"/>
          </p15:clr>
        </p15:guide>
        <p15:guide id="2" pos="29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4505"/>
    <a:srgbClr val="E1E2E0"/>
    <a:srgbClr val="63666B"/>
    <a:srgbClr val="ED8C00"/>
    <a:srgbClr val="D1263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F0417B-A817-E849-BDF4-BC29DA679B61}" v="11" dt="2023-05-18T08:31:55.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68301" autoAdjust="0"/>
  </p:normalViewPr>
  <p:slideViewPr>
    <p:cSldViewPr snapToGrid="0" snapToObjects="1">
      <p:cViewPr varScale="1">
        <p:scale>
          <a:sx n="112" d="100"/>
          <a:sy n="112" d="100"/>
        </p:scale>
        <p:origin x="680" y="176"/>
      </p:cViewPr>
      <p:guideLst>
        <p:guide orient="horz" pos="1598"/>
        <p:guide pos="29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een Wall" userId="c893862f-5ea3-4090-9c3c-a0c16a967747" providerId="ADAL" clId="{56F0417B-A817-E849-BDF4-BC29DA679B61}"/>
    <pc:docChg chg="undo custSel addSld delSld modSld">
      <pc:chgData name="Eileen Wall" userId="c893862f-5ea3-4090-9c3c-a0c16a967747" providerId="ADAL" clId="{56F0417B-A817-E849-BDF4-BC29DA679B61}" dt="2023-05-18T08:31:55.785" v="68"/>
      <pc:docMkLst>
        <pc:docMk/>
      </pc:docMkLst>
      <pc:sldChg chg="del">
        <pc:chgData name="Eileen Wall" userId="c893862f-5ea3-4090-9c3c-a0c16a967747" providerId="ADAL" clId="{56F0417B-A817-E849-BDF4-BC29DA679B61}" dt="2023-05-18T08:31:18.117" v="59" actId="2696"/>
        <pc:sldMkLst>
          <pc:docMk/>
          <pc:sldMk cId="1291584375" sldId="264"/>
        </pc:sldMkLst>
      </pc:sldChg>
      <pc:sldChg chg="del">
        <pc:chgData name="Eileen Wall" userId="c893862f-5ea3-4090-9c3c-a0c16a967747" providerId="ADAL" clId="{56F0417B-A817-E849-BDF4-BC29DA679B61}" dt="2023-05-18T08:31:19.294" v="61" actId="2696"/>
        <pc:sldMkLst>
          <pc:docMk/>
          <pc:sldMk cId="1187814966" sldId="278"/>
        </pc:sldMkLst>
      </pc:sldChg>
      <pc:sldChg chg="del">
        <pc:chgData name="Eileen Wall" userId="c893862f-5ea3-4090-9c3c-a0c16a967747" providerId="ADAL" clId="{56F0417B-A817-E849-BDF4-BC29DA679B61}" dt="2023-05-18T08:31:18.698" v="60" actId="2696"/>
        <pc:sldMkLst>
          <pc:docMk/>
          <pc:sldMk cId="2240857192" sldId="279"/>
        </pc:sldMkLst>
      </pc:sldChg>
      <pc:sldChg chg="del">
        <pc:chgData name="Eileen Wall" userId="c893862f-5ea3-4090-9c3c-a0c16a967747" providerId="ADAL" clId="{56F0417B-A817-E849-BDF4-BC29DA679B61}" dt="2023-05-18T08:31:20.161" v="62" actId="2696"/>
        <pc:sldMkLst>
          <pc:docMk/>
          <pc:sldMk cId="2364460041" sldId="280"/>
        </pc:sldMkLst>
      </pc:sldChg>
      <pc:sldChg chg="new del">
        <pc:chgData name="Eileen Wall" userId="c893862f-5ea3-4090-9c3c-a0c16a967747" providerId="ADAL" clId="{56F0417B-A817-E849-BDF4-BC29DA679B61}" dt="2023-05-18T08:23:53.118" v="1" actId="2696"/>
        <pc:sldMkLst>
          <pc:docMk/>
          <pc:sldMk cId="1590777182" sldId="281"/>
        </pc:sldMkLst>
      </pc:sldChg>
      <pc:sldChg chg="modSp add del mod">
        <pc:chgData name="Eileen Wall" userId="c893862f-5ea3-4090-9c3c-a0c16a967747" providerId="ADAL" clId="{56F0417B-A817-E849-BDF4-BC29DA679B61}" dt="2023-05-18T08:25:26.430" v="9" actId="2696"/>
        <pc:sldMkLst>
          <pc:docMk/>
          <pc:sldMk cId="2599553956" sldId="592"/>
        </pc:sldMkLst>
        <pc:spChg chg="mod">
          <ac:chgData name="Eileen Wall" userId="c893862f-5ea3-4090-9c3c-a0c16a967747" providerId="ADAL" clId="{56F0417B-A817-E849-BDF4-BC29DA679B61}" dt="2023-05-18T08:25:19.281" v="3" actId="27636"/>
          <ac:spMkLst>
            <pc:docMk/>
            <pc:sldMk cId="2599553956" sldId="592"/>
            <ac:spMk id="115715" creationId="{00000000-0000-0000-0000-000000000000}"/>
          </ac:spMkLst>
        </pc:spChg>
      </pc:sldChg>
      <pc:sldChg chg="add modAnim">
        <pc:chgData name="Eileen Wall" userId="c893862f-5ea3-4090-9c3c-a0c16a967747" providerId="ADAL" clId="{56F0417B-A817-E849-BDF4-BC29DA679B61}" dt="2023-05-18T08:31:49.500" v="67"/>
        <pc:sldMkLst>
          <pc:docMk/>
          <pc:sldMk cId="100248311" sldId="595"/>
        </pc:sldMkLst>
      </pc:sldChg>
      <pc:sldChg chg="addSp modSp add mod modClrScheme chgLayout">
        <pc:chgData name="Eileen Wall" userId="c893862f-5ea3-4090-9c3c-a0c16a967747" providerId="ADAL" clId="{56F0417B-A817-E849-BDF4-BC29DA679B61}" dt="2023-05-18T08:27:29.169" v="21" actId="1076"/>
        <pc:sldMkLst>
          <pc:docMk/>
          <pc:sldMk cId="806358117" sldId="766"/>
        </pc:sldMkLst>
        <pc:spChg chg="mod ord">
          <ac:chgData name="Eileen Wall" userId="c893862f-5ea3-4090-9c3c-a0c16a967747" providerId="ADAL" clId="{56F0417B-A817-E849-BDF4-BC29DA679B61}" dt="2023-05-18T08:26:43.625" v="14" actId="27636"/>
          <ac:spMkLst>
            <pc:docMk/>
            <pc:sldMk cId="806358117" sldId="766"/>
            <ac:spMk id="2" creationId="{00000000-0000-0000-0000-000000000000}"/>
          </ac:spMkLst>
        </pc:spChg>
        <pc:spChg chg="mod">
          <ac:chgData name="Eileen Wall" userId="c893862f-5ea3-4090-9c3c-a0c16a967747" providerId="ADAL" clId="{56F0417B-A817-E849-BDF4-BC29DA679B61}" dt="2023-05-18T08:27:29.169" v="21" actId="1076"/>
          <ac:spMkLst>
            <pc:docMk/>
            <pc:sldMk cId="806358117" sldId="766"/>
            <ac:spMk id="3" creationId="{E6A378AC-FBB7-ED42-B8C7-C922719A52CF}"/>
          </ac:spMkLst>
        </pc:spChg>
        <pc:spChg chg="mod ord">
          <ac:chgData name="Eileen Wall" userId="c893862f-5ea3-4090-9c3c-a0c16a967747" providerId="ADAL" clId="{56F0417B-A817-E849-BDF4-BC29DA679B61}" dt="2023-05-18T08:27:19.336" v="18" actId="1076"/>
          <ac:spMkLst>
            <pc:docMk/>
            <pc:sldMk cId="806358117" sldId="766"/>
            <ac:spMk id="4" creationId="{00000000-0000-0000-0000-000000000000}"/>
          </ac:spMkLst>
        </pc:spChg>
        <pc:spChg chg="mod">
          <ac:chgData name="Eileen Wall" userId="c893862f-5ea3-4090-9c3c-a0c16a967747" providerId="ADAL" clId="{56F0417B-A817-E849-BDF4-BC29DA679B61}" dt="2023-05-18T08:26:59.037" v="16" actId="1076"/>
          <ac:spMkLst>
            <pc:docMk/>
            <pc:sldMk cId="806358117" sldId="766"/>
            <ac:spMk id="7" creationId="{00000000-0000-0000-0000-000000000000}"/>
          </ac:spMkLst>
        </pc:spChg>
        <pc:spChg chg="add mod ord">
          <ac:chgData name="Eileen Wall" userId="c893862f-5ea3-4090-9c3c-a0c16a967747" providerId="ADAL" clId="{56F0417B-A817-E849-BDF4-BC29DA679B61}" dt="2023-05-18T08:26:43.620" v="13" actId="700"/>
          <ac:spMkLst>
            <pc:docMk/>
            <pc:sldMk cId="806358117" sldId="766"/>
            <ac:spMk id="8" creationId="{16FC2DAB-EC20-0641-165C-DB7C359E760D}"/>
          </ac:spMkLst>
        </pc:spChg>
        <pc:spChg chg="add mod ord">
          <ac:chgData name="Eileen Wall" userId="c893862f-5ea3-4090-9c3c-a0c16a967747" providerId="ADAL" clId="{56F0417B-A817-E849-BDF4-BC29DA679B61}" dt="2023-05-18T08:26:43.620" v="13" actId="700"/>
          <ac:spMkLst>
            <pc:docMk/>
            <pc:sldMk cId="806358117" sldId="766"/>
            <ac:spMk id="9" creationId="{1E4FFC90-DA2F-81A5-2DFF-5B6AE1ABB6E4}"/>
          </ac:spMkLst>
        </pc:spChg>
        <pc:picChg chg="mod">
          <ac:chgData name="Eileen Wall" userId="c893862f-5ea3-4090-9c3c-a0c16a967747" providerId="ADAL" clId="{56F0417B-A817-E849-BDF4-BC29DA679B61}" dt="2023-05-18T08:26:59.037" v="16" actId="1076"/>
          <ac:picMkLst>
            <pc:docMk/>
            <pc:sldMk cId="806358117" sldId="766"/>
            <ac:picMk id="5" creationId="{00000000-0000-0000-0000-000000000000}"/>
          </ac:picMkLst>
        </pc:picChg>
        <pc:cxnChg chg="mod">
          <ac:chgData name="Eileen Wall" userId="c893862f-5ea3-4090-9c3c-a0c16a967747" providerId="ADAL" clId="{56F0417B-A817-E849-BDF4-BC29DA679B61}" dt="2023-05-18T08:26:59.037" v="16" actId="1076"/>
          <ac:cxnSpMkLst>
            <pc:docMk/>
            <pc:sldMk cId="806358117" sldId="766"/>
            <ac:cxnSpMk id="6" creationId="{00000000-0000-0000-0000-000000000000}"/>
          </ac:cxnSpMkLst>
        </pc:cxnChg>
      </pc:sldChg>
      <pc:sldChg chg="modSp add mod modClrScheme modAnim chgLayout">
        <pc:chgData name="Eileen Wall" userId="c893862f-5ea3-4090-9c3c-a0c16a967747" providerId="ADAL" clId="{56F0417B-A817-E849-BDF4-BC29DA679B61}" dt="2023-05-18T08:31:55.785" v="68"/>
        <pc:sldMkLst>
          <pc:docMk/>
          <pc:sldMk cId="4293800744" sldId="769"/>
        </pc:sldMkLst>
        <pc:spChg chg="mod ord">
          <ac:chgData name="Eileen Wall" userId="c893862f-5ea3-4090-9c3c-a0c16a967747" providerId="ADAL" clId="{56F0417B-A817-E849-BDF4-BC29DA679B61}" dt="2023-05-18T08:26:22.740" v="11" actId="700"/>
          <ac:spMkLst>
            <pc:docMk/>
            <pc:sldMk cId="4293800744" sldId="769"/>
            <ac:spMk id="2" creationId="{CD1FC414-0763-27F5-8022-9A0552BE6587}"/>
          </ac:spMkLst>
        </pc:spChg>
        <pc:picChg chg="mod ord">
          <ac:chgData name="Eileen Wall" userId="c893862f-5ea3-4090-9c3c-a0c16a967747" providerId="ADAL" clId="{56F0417B-A817-E849-BDF4-BC29DA679B61}" dt="2023-05-18T08:26:30.836" v="12" actId="1076"/>
          <ac:picMkLst>
            <pc:docMk/>
            <pc:sldMk cId="4293800744" sldId="769"/>
            <ac:picMk id="4" creationId="{A37DB255-3169-5C03-821E-F66413F2E781}"/>
          </ac:picMkLst>
        </pc:picChg>
      </pc:sldChg>
      <pc:sldChg chg="delSp modSp add mod modClrScheme chgLayout">
        <pc:chgData name="Eileen Wall" userId="c893862f-5ea3-4090-9c3c-a0c16a967747" providerId="ADAL" clId="{56F0417B-A817-E849-BDF4-BC29DA679B61}" dt="2023-05-18T08:27:40.175" v="22" actId="700"/>
        <pc:sldMkLst>
          <pc:docMk/>
          <pc:sldMk cId="2175941897" sldId="770"/>
        </pc:sldMkLst>
        <pc:spChg chg="mod ord">
          <ac:chgData name="Eileen Wall" userId="c893862f-5ea3-4090-9c3c-a0c16a967747" providerId="ADAL" clId="{56F0417B-A817-E849-BDF4-BC29DA679B61}" dt="2023-05-18T08:27:40.175" v="22" actId="700"/>
          <ac:spMkLst>
            <pc:docMk/>
            <pc:sldMk cId="2175941897" sldId="770"/>
            <ac:spMk id="2" creationId="{00000000-0000-0000-0000-000000000000}"/>
          </ac:spMkLst>
        </pc:spChg>
        <pc:spChg chg="del">
          <ac:chgData name="Eileen Wall" userId="c893862f-5ea3-4090-9c3c-a0c16a967747" providerId="ADAL" clId="{56F0417B-A817-E849-BDF4-BC29DA679B61}" dt="2023-05-18T08:27:40.175" v="22" actId="700"/>
          <ac:spMkLst>
            <pc:docMk/>
            <pc:sldMk cId="2175941897" sldId="770"/>
            <ac:spMk id="4" creationId="{00000000-0000-0000-0000-000000000000}"/>
          </ac:spMkLst>
        </pc:spChg>
      </pc:sldChg>
      <pc:sldChg chg="delSp modSp add mod modClrScheme chgLayout">
        <pc:chgData name="Eileen Wall" userId="c893862f-5ea3-4090-9c3c-a0c16a967747" providerId="ADAL" clId="{56F0417B-A817-E849-BDF4-BC29DA679B61}" dt="2023-05-18T08:29:02.637" v="31" actId="1076"/>
        <pc:sldMkLst>
          <pc:docMk/>
          <pc:sldMk cId="35603389" sldId="771"/>
        </pc:sldMkLst>
        <pc:spChg chg="mod ord">
          <ac:chgData name="Eileen Wall" userId="c893862f-5ea3-4090-9c3c-a0c16a967747" providerId="ADAL" clId="{56F0417B-A817-E849-BDF4-BC29DA679B61}" dt="2023-05-18T08:28:22.436" v="26" actId="700"/>
          <ac:spMkLst>
            <pc:docMk/>
            <pc:sldMk cId="35603389" sldId="771"/>
            <ac:spMk id="2" creationId="{00000000-0000-0000-0000-000000000000}"/>
          </ac:spMkLst>
        </pc:spChg>
        <pc:spChg chg="del">
          <ac:chgData name="Eileen Wall" userId="c893862f-5ea3-4090-9c3c-a0c16a967747" providerId="ADAL" clId="{56F0417B-A817-E849-BDF4-BC29DA679B61}" dt="2023-05-18T08:28:22.436" v="26" actId="700"/>
          <ac:spMkLst>
            <pc:docMk/>
            <pc:sldMk cId="35603389" sldId="771"/>
            <ac:spMk id="4" creationId="{00000000-0000-0000-0000-000000000000}"/>
          </ac:spMkLst>
        </pc:spChg>
        <pc:graphicFrameChg chg="mod">
          <ac:chgData name="Eileen Wall" userId="c893862f-5ea3-4090-9c3c-a0c16a967747" providerId="ADAL" clId="{56F0417B-A817-E849-BDF4-BC29DA679B61}" dt="2023-05-18T08:29:02.637" v="31" actId="1076"/>
          <ac:graphicFrameMkLst>
            <pc:docMk/>
            <pc:sldMk cId="35603389" sldId="771"/>
            <ac:graphicFrameMk id="3" creationId="{00000000-0000-0000-0000-000000000000}"/>
          </ac:graphicFrameMkLst>
        </pc:graphicFrameChg>
      </pc:sldChg>
      <pc:sldChg chg="addSp delSp modSp add mod modClrScheme chgLayout">
        <pc:chgData name="Eileen Wall" userId="c893862f-5ea3-4090-9c3c-a0c16a967747" providerId="ADAL" clId="{56F0417B-A817-E849-BDF4-BC29DA679B61}" dt="2023-05-18T08:28:15.330" v="25" actId="14100"/>
        <pc:sldMkLst>
          <pc:docMk/>
          <pc:sldMk cId="3273690830" sldId="772"/>
        </pc:sldMkLst>
        <pc:spChg chg="mod ord">
          <ac:chgData name="Eileen Wall" userId="c893862f-5ea3-4090-9c3c-a0c16a967747" providerId="ADAL" clId="{56F0417B-A817-E849-BDF4-BC29DA679B61}" dt="2023-05-18T08:28:01.499" v="23" actId="700"/>
          <ac:spMkLst>
            <pc:docMk/>
            <pc:sldMk cId="3273690830" sldId="772"/>
            <ac:spMk id="2" creationId="{E4F52B4B-E6CC-58C9-B8DC-2042C5F4CF29}"/>
          </ac:spMkLst>
        </pc:spChg>
        <pc:spChg chg="del mod ord">
          <ac:chgData name="Eileen Wall" userId="c893862f-5ea3-4090-9c3c-a0c16a967747" providerId="ADAL" clId="{56F0417B-A817-E849-BDF4-BC29DA679B61}" dt="2023-05-18T08:28:01.499" v="23" actId="700"/>
          <ac:spMkLst>
            <pc:docMk/>
            <pc:sldMk cId="3273690830" sldId="772"/>
            <ac:spMk id="3" creationId="{B913E7D6-1BCD-A9F2-F57A-9ABD3B7AC8F9}"/>
          </ac:spMkLst>
        </pc:spChg>
        <pc:spChg chg="mod">
          <ac:chgData name="Eileen Wall" userId="c893862f-5ea3-4090-9c3c-a0c16a967747" providerId="ADAL" clId="{56F0417B-A817-E849-BDF4-BC29DA679B61}" dt="2023-05-18T08:28:15.330" v="25" actId="14100"/>
          <ac:spMkLst>
            <pc:docMk/>
            <pc:sldMk cId="3273690830" sldId="772"/>
            <ac:spMk id="11" creationId="{AFABCFC8-E5F2-C960-4508-A4888AB08C20}"/>
          </ac:spMkLst>
        </pc:spChg>
        <pc:spChg chg="mod">
          <ac:chgData name="Eileen Wall" userId="c893862f-5ea3-4090-9c3c-a0c16a967747" providerId="ADAL" clId="{56F0417B-A817-E849-BDF4-BC29DA679B61}" dt="2023-05-18T08:28:15.330" v="25" actId="14100"/>
          <ac:spMkLst>
            <pc:docMk/>
            <pc:sldMk cId="3273690830" sldId="772"/>
            <ac:spMk id="12" creationId="{0CC6A25A-C25D-E9A4-B93A-E00786FD219F}"/>
          </ac:spMkLst>
        </pc:spChg>
        <pc:spChg chg="mod">
          <ac:chgData name="Eileen Wall" userId="c893862f-5ea3-4090-9c3c-a0c16a967747" providerId="ADAL" clId="{56F0417B-A817-E849-BDF4-BC29DA679B61}" dt="2023-05-18T08:28:15.330" v="25" actId="14100"/>
          <ac:spMkLst>
            <pc:docMk/>
            <pc:sldMk cId="3273690830" sldId="772"/>
            <ac:spMk id="13" creationId="{F0EF761F-72A6-4E57-BD22-4E9B11C18DE9}"/>
          </ac:spMkLst>
        </pc:spChg>
        <pc:spChg chg="mod">
          <ac:chgData name="Eileen Wall" userId="c893862f-5ea3-4090-9c3c-a0c16a967747" providerId="ADAL" clId="{56F0417B-A817-E849-BDF4-BC29DA679B61}" dt="2023-05-18T08:28:15.330" v="25" actId="14100"/>
          <ac:spMkLst>
            <pc:docMk/>
            <pc:sldMk cId="3273690830" sldId="772"/>
            <ac:spMk id="14" creationId="{ECE759B9-ED32-9A53-7C6E-EF19B7837E20}"/>
          </ac:spMkLst>
        </pc:spChg>
        <pc:spChg chg="mod">
          <ac:chgData name="Eileen Wall" userId="c893862f-5ea3-4090-9c3c-a0c16a967747" providerId="ADAL" clId="{56F0417B-A817-E849-BDF4-BC29DA679B61}" dt="2023-05-18T08:28:15.330" v="25" actId="14100"/>
          <ac:spMkLst>
            <pc:docMk/>
            <pc:sldMk cId="3273690830" sldId="772"/>
            <ac:spMk id="15" creationId="{D1523A6F-E045-597B-4E8F-1A8DCAECFF5E}"/>
          </ac:spMkLst>
        </pc:spChg>
        <pc:spChg chg="mod">
          <ac:chgData name="Eileen Wall" userId="c893862f-5ea3-4090-9c3c-a0c16a967747" providerId="ADAL" clId="{56F0417B-A817-E849-BDF4-BC29DA679B61}" dt="2023-05-18T08:28:15.330" v="25" actId="14100"/>
          <ac:spMkLst>
            <pc:docMk/>
            <pc:sldMk cId="3273690830" sldId="772"/>
            <ac:spMk id="16" creationId="{9244511C-5309-A788-1359-6E04200241AC}"/>
          </ac:spMkLst>
        </pc:spChg>
        <pc:spChg chg="mod">
          <ac:chgData name="Eileen Wall" userId="c893862f-5ea3-4090-9c3c-a0c16a967747" providerId="ADAL" clId="{56F0417B-A817-E849-BDF4-BC29DA679B61}" dt="2023-05-18T08:28:15.330" v="25" actId="14100"/>
          <ac:spMkLst>
            <pc:docMk/>
            <pc:sldMk cId="3273690830" sldId="772"/>
            <ac:spMk id="21" creationId="{DD5651AA-7C4E-6D73-F7DE-70B473D4A151}"/>
          </ac:spMkLst>
        </pc:spChg>
        <pc:spChg chg="mod">
          <ac:chgData name="Eileen Wall" userId="c893862f-5ea3-4090-9c3c-a0c16a967747" providerId="ADAL" clId="{56F0417B-A817-E849-BDF4-BC29DA679B61}" dt="2023-05-18T08:28:15.330" v="25" actId="14100"/>
          <ac:spMkLst>
            <pc:docMk/>
            <pc:sldMk cId="3273690830" sldId="772"/>
            <ac:spMk id="23" creationId="{06EA810E-28EE-CF7A-2FD1-7C1969C637E5}"/>
          </ac:spMkLst>
        </pc:spChg>
        <pc:spChg chg="mod">
          <ac:chgData name="Eileen Wall" userId="c893862f-5ea3-4090-9c3c-a0c16a967747" providerId="ADAL" clId="{56F0417B-A817-E849-BDF4-BC29DA679B61}" dt="2023-05-18T08:28:15.330" v="25" actId="14100"/>
          <ac:spMkLst>
            <pc:docMk/>
            <pc:sldMk cId="3273690830" sldId="772"/>
            <ac:spMk id="25" creationId="{8FEE251C-5164-21B0-5D08-CD14E3004A44}"/>
          </ac:spMkLst>
        </pc:spChg>
        <pc:spChg chg="mod">
          <ac:chgData name="Eileen Wall" userId="c893862f-5ea3-4090-9c3c-a0c16a967747" providerId="ADAL" clId="{56F0417B-A817-E849-BDF4-BC29DA679B61}" dt="2023-05-18T08:28:15.330" v="25" actId="14100"/>
          <ac:spMkLst>
            <pc:docMk/>
            <pc:sldMk cId="3273690830" sldId="772"/>
            <ac:spMk id="27" creationId="{174313D7-0F27-0AE2-2372-1BBD628627AE}"/>
          </ac:spMkLst>
        </pc:spChg>
        <pc:spChg chg="mod">
          <ac:chgData name="Eileen Wall" userId="c893862f-5ea3-4090-9c3c-a0c16a967747" providerId="ADAL" clId="{56F0417B-A817-E849-BDF4-BC29DA679B61}" dt="2023-05-18T08:28:15.330" v="25" actId="14100"/>
          <ac:spMkLst>
            <pc:docMk/>
            <pc:sldMk cId="3273690830" sldId="772"/>
            <ac:spMk id="29" creationId="{27A540F2-6F5D-D5B7-4EE4-301B8C376E72}"/>
          </ac:spMkLst>
        </pc:spChg>
        <pc:spChg chg="add mod ord">
          <ac:chgData name="Eileen Wall" userId="c893862f-5ea3-4090-9c3c-a0c16a967747" providerId="ADAL" clId="{56F0417B-A817-E849-BDF4-BC29DA679B61}" dt="2023-05-18T08:28:01.499" v="23" actId="700"/>
          <ac:spMkLst>
            <pc:docMk/>
            <pc:sldMk cId="3273690830" sldId="772"/>
            <ac:spMk id="30" creationId="{0D4BD0AE-1CB5-AB2B-4A30-DDBC1C29B406}"/>
          </ac:spMkLst>
        </pc:spChg>
        <pc:grpChg chg="mod">
          <ac:chgData name="Eileen Wall" userId="c893862f-5ea3-4090-9c3c-a0c16a967747" providerId="ADAL" clId="{56F0417B-A817-E849-BDF4-BC29DA679B61}" dt="2023-05-18T08:28:15.330" v="25" actId="14100"/>
          <ac:grpSpMkLst>
            <pc:docMk/>
            <pc:sldMk cId="3273690830" sldId="772"/>
            <ac:grpSpMk id="4" creationId="{29CF9ACD-DD06-51EE-4052-B344785B4675}"/>
          </ac:grpSpMkLst>
        </pc:grpChg>
        <pc:grpChg chg="mod">
          <ac:chgData name="Eileen Wall" userId="c893862f-5ea3-4090-9c3c-a0c16a967747" providerId="ADAL" clId="{56F0417B-A817-E849-BDF4-BC29DA679B61}" dt="2023-05-18T08:28:15.330" v="25" actId="14100"/>
          <ac:grpSpMkLst>
            <pc:docMk/>
            <pc:sldMk cId="3273690830" sldId="772"/>
            <ac:grpSpMk id="20" creationId="{8F353F4A-0D04-8639-E0D8-1DBA6C74975E}"/>
          </ac:grpSpMkLst>
        </pc:grpChg>
        <pc:grpChg chg="mod">
          <ac:chgData name="Eileen Wall" userId="c893862f-5ea3-4090-9c3c-a0c16a967747" providerId="ADAL" clId="{56F0417B-A817-E849-BDF4-BC29DA679B61}" dt="2023-05-18T08:28:15.330" v="25" actId="14100"/>
          <ac:grpSpMkLst>
            <pc:docMk/>
            <pc:sldMk cId="3273690830" sldId="772"/>
            <ac:grpSpMk id="22" creationId="{3E5E9645-96DF-D5D8-0DAE-C58DF384C755}"/>
          </ac:grpSpMkLst>
        </pc:grpChg>
        <pc:picChg chg="mod">
          <ac:chgData name="Eileen Wall" userId="c893862f-5ea3-4090-9c3c-a0c16a967747" providerId="ADAL" clId="{56F0417B-A817-E849-BDF4-BC29DA679B61}" dt="2023-05-18T08:28:15.330" v="25" actId="14100"/>
          <ac:picMkLst>
            <pc:docMk/>
            <pc:sldMk cId="3273690830" sldId="772"/>
            <ac:picMk id="5" creationId="{58B46576-48A8-D523-16DC-F5EEBA2A834E}"/>
          </ac:picMkLst>
        </pc:picChg>
        <pc:picChg chg="mod">
          <ac:chgData name="Eileen Wall" userId="c893862f-5ea3-4090-9c3c-a0c16a967747" providerId="ADAL" clId="{56F0417B-A817-E849-BDF4-BC29DA679B61}" dt="2023-05-18T08:28:15.330" v="25" actId="14100"/>
          <ac:picMkLst>
            <pc:docMk/>
            <pc:sldMk cId="3273690830" sldId="772"/>
            <ac:picMk id="6" creationId="{4CC32EE7-3EF5-347B-3315-76387CBCDCC4}"/>
          </ac:picMkLst>
        </pc:picChg>
        <pc:picChg chg="mod">
          <ac:chgData name="Eileen Wall" userId="c893862f-5ea3-4090-9c3c-a0c16a967747" providerId="ADAL" clId="{56F0417B-A817-E849-BDF4-BC29DA679B61}" dt="2023-05-18T08:28:15.330" v="25" actId="14100"/>
          <ac:picMkLst>
            <pc:docMk/>
            <pc:sldMk cId="3273690830" sldId="772"/>
            <ac:picMk id="7" creationId="{AD37F06C-95E3-638B-BA80-D85E54B13818}"/>
          </ac:picMkLst>
        </pc:picChg>
        <pc:picChg chg="mod">
          <ac:chgData name="Eileen Wall" userId="c893862f-5ea3-4090-9c3c-a0c16a967747" providerId="ADAL" clId="{56F0417B-A817-E849-BDF4-BC29DA679B61}" dt="2023-05-18T08:28:15.330" v="25" actId="14100"/>
          <ac:picMkLst>
            <pc:docMk/>
            <pc:sldMk cId="3273690830" sldId="772"/>
            <ac:picMk id="8" creationId="{AAA60AB2-A8BE-F016-C956-1DC43CF84C6F}"/>
          </ac:picMkLst>
        </pc:picChg>
        <pc:picChg chg="mod">
          <ac:chgData name="Eileen Wall" userId="c893862f-5ea3-4090-9c3c-a0c16a967747" providerId="ADAL" clId="{56F0417B-A817-E849-BDF4-BC29DA679B61}" dt="2023-05-18T08:28:15.330" v="25" actId="14100"/>
          <ac:picMkLst>
            <pc:docMk/>
            <pc:sldMk cId="3273690830" sldId="772"/>
            <ac:picMk id="9" creationId="{A3071EFB-97EA-0D74-CF02-CB07B82C624E}"/>
          </ac:picMkLst>
        </pc:picChg>
        <pc:picChg chg="mod">
          <ac:chgData name="Eileen Wall" userId="c893862f-5ea3-4090-9c3c-a0c16a967747" providerId="ADAL" clId="{56F0417B-A817-E849-BDF4-BC29DA679B61}" dt="2023-05-18T08:28:15.330" v="25" actId="14100"/>
          <ac:picMkLst>
            <pc:docMk/>
            <pc:sldMk cId="3273690830" sldId="772"/>
            <ac:picMk id="10" creationId="{C7C81B54-50F4-F9D5-FFCB-1C908B291C48}"/>
          </ac:picMkLst>
        </pc:picChg>
        <pc:picChg chg="mod">
          <ac:chgData name="Eileen Wall" userId="c893862f-5ea3-4090-9c3c-a0c16a967747" providerId="ADAL" clId="{56F0417B-A817-E849-BDF4-BC29DA679B61}" dt="2023-05-18T08:28:15.330" v="25" actId="14100"/>
          <ac:picMkLst>
            <pc:docMk/>
            <pc:sldMk cId="3273690830" sldId="772"/>
            <ac:picMk id="24" creationId="{18CE57DF-9E15-011F-F688-9586D3423CFB}"/>
          </ac:picMkLst>
        </pc:picChg>
        <pc:cxnChg chg="mod">
          <ac:chgData name="Eileen Wall" userId="c893862f-5ea3-4090-9c3c-a0c16a967747" providerId="ADAL" clId="{56F0417B-A817-E849-BDF4-BC29DA679B61}" dt="2023-05-18T08:28:15.330" v="25" actId="14100"/>
          <ac:cxnSpMkLst>
            <pc:docMk/>
            <pc:sldMk cId="3273690830" sldId="772"/>
            <ac:cxnSpMk id="17" creationId="{8F369E0D-EB13-3D21-4E83-24B90B5A439B}"/>
          </ac:cxnSpMkLst>
        </pc:cxnChg>
        <pc:cxnChg chg="mod">
          <ac:chgData name="Eileen Wall" userId="c893862f-5ea3-4090-9c3c-a0c16a967747" providerId="ADAL" clId="{56F0417B-A817-E849-BDF4-BC29DA679B61}" dt="2023-05-18T08:28:15.330" v="25" actId="14100"/>
          <ac:cxnSpMkLst>
            <pc:docMk/>
            <pc:sldMk cId="3273690830" sldId="772"/>
            <ac:cxnSpMk id="18" creationId="{6A00C72C-5F94-2BE8-3236-2D9A63D7EEB8}"/>
          </ac:cxnSpMkLst>
        </pc:cxnChg>
        <pc:cxnChg chg="mod">
          <ac:chgData name="Eileen Wall" userId="c893862f-5ea3-4090-9c3c-a0c16a967747" providerId="ADAL" clId="{56F0417B-A817-E849-BDF4-BC29DA679B61}" dt="2023-05-18T08:28:15.330" v="25" actId="14100"/>
          <ac:cxnSpMkLst>
            <pc:docMk/>
            <pc:sldMk cId="3273690830" sldId="772"/>
            <ac:cxnSpMk id="19" creationId="{3CD68C3F-0E4B-3328-1E97-AA9A87510633}"/>
          </ac:cxnSpMkLst>
        </pc:cxnChg>
        <pc:cxnChg chg="mod">
          <ac:chgData name="Eileen Wall" userId="c893862f-5ea3-4090-9c3c-a0c16a967747" providerId="ADAL" clId="{56F0417B-A817-E849-BDF4-BC29DA679B61}" dt="2023-05-18T08:28:15.330" v="25" actId="14100"/>
          <ac:cxnSpMkLst>
            <pc:docMk/>
            <pc:sldMk cId="3273690830" sldId="772"/>
            <ac:cxnSpMk id="26" creationId="{82B406A1-B6CA-27BD-49FB-2839F2F59442}"/>
          </ac:cxnSpMkLst>
        </pc:cxnChg>
        <pc:cxnChg chg="mod">
          <ac:chgData name="Eileen Wall" userId="c893862f-5ea3-4090-9c3c-a0c16a967747" providerId="ADAL" clId="{56F0417B-A817-E849-BDF4-BC29DA679B61}" dt="2023-05-18T08:28:15.330" v="25" actId="14100"/>
          <ac:cxnSpMkLst>
            <pc:docMk/>
            <pc:sldMk cId="3273690830" sldId="772"/>
            <ac:cxnSpMk id="28" creationId="{559E870E-77FB-C11B-0D3E-35CC692C3B7B}"/>
          </ac:cxnSpMkLst>
        </pc:cxnChg>
      </pc:sldChg>
      <pc:sldChg chg="delSp modSp add mod modClrScheme chgLayout">
        <pc:chgData name="Eileen Wall" userId="c893862f-5ea3-4090-9c3c-a0c16a967747" providerId="ADAL" clId="{56F0417B-A817-E849-BDF4-BC29DA679B61}" dt="2023-05-18T08:28:55.270" v="30" actId="1076"/>
        <pc:sldMkLst>
          <pc:docMk/>
          <pc:sldMk cId="1573947001" sldId="773"/>
        </pc:sldMkLst>
        <pc:spChg chg="mod ord">
          <ac:chgData name="Eileen Wall" userId="c893862f-5ea3-4090-9c3c-a0c16a967747" providerId="ADAL" clId="{56F0417B-A817-E849-BDF4-BC29DA679B61}" dt="2023-05-18T08:28:43.752" v="28" actId="700"/>
          <ac:spMkLst>
            <pc:docMk/>
            <pc:sldMk cId="1573947001" sldId="773"/>
            <ac:spMk id="2" creationId="{00000000-0000-0000-0000-000000000000}"/>
          </ac:spMkLst>
        </pc:spChg>
        <pc:spChg chg="del">
          <ac:chgData name="Eileen Wall" userId="c893862f-5ea3-4090-9c3c-a0c16a967747" providerId="ADAL" clId="{56F0417B-A817-E849-BDF4-BC29DA679B61}" dt="2023-05-18T08:28:43.752" v="28" actId="700"/>
          <ac:spMkLst>
            <pc:docMk/>
            <pc:sldMk cId="1573947001" sldId="773"/>
            <ac:spMk id="4" creationId="{00000000-0000-0000-0000-000000000000}"/>
          </ac:spMkLst>
        </pc:spChg>
        <pc:graphicFrameChg chg="mod">
          <ac:chgData name="Eileen Wall" userId="c893862f-5ea3-4090-9c3c-a0c16a967747" providerId="ADAL" clId="{56F0417B-A817-E849-BDF4-BC29DA679B61}" dt="2023-05-18T08:28:55.270" v="30" actId="1076"/>
          <ac:graphicFrameMkLst>
            <pc:docMk/>
            <pc:sldMk cId="1573947001" sldId="773"/>
            <ac:graphicFrameMk id="3" creationId="{00000000-0000-0000-0000-000000000000}"/>
          </ac:graphicFrameMkLst>
        </pc:graphicFrameChg>
      </pc:sldChg>
      <pc:sldChg chg="delSp modSp add mod modClrScheme chgLayout">
        <pc:chgData name="Eileen Wall" userId="c893862f-5ea3-4090-9c3c-a0c16a967747" providerId="ADAL" clId="{56F0417B-A817-E849-BDF4-BC29DA679B61}" dt="2023-05-18T08:29:19.453" v="34" actId="1076"/>
        <pc:sldMkLst>
          <pc:docMk/>
          <pc:sldMk cId="3599879825" sldId="774"/>
        </pc:sldMkLst>
        <pc:spChg chg="mod ord">
          <ac:chgData name="Eileen Wall" userId="c893862f-5ea3-4090-9c3c-a0c16a967747" providerId="ADAL" clId="{56F0417B-A817-E849-BDF4-BC29DA679B61}" dt="2023-05-18T08:29:11.589" v="33" actId="27636"/>
          <ac:spMkLst>
            <pc:docMk/>
            <pc:sldMk cId="3599879825" sldId="774"/>
            <ac:spMk id="2" creationId="{00000000-0000-0000-0000-000000000000}"/>
          </ac:spMkLst>
        </pc:spChg>
        <pc:spChg chg="del">
          <ac:chgData name="Eileen Wall" userId="c893862f-5ea3-4090-9c3c-a0c16a967747" providerId="ADAL" clId="{56F0417B-A817-E849-BDF4-BC29DA679B61}" dt="2023-05-18T08:29:11.555" v="32" actId="700"/>
          <ac:spMkLst>
            <pc:docMk/>
            <pc:sldMk cId="3599879825" sldId="774"/>
            <ac:spMk id="4" creationId="{00000000-0000-0000-0000-000000000000}"/>
          </ac:spMkLst>
        </pc:spChg>
        <pc:graphicFrameChg chg="mod">
          <ac:chgData name="Eileen Wall" userId="c893862f-5ea3-4090-9c3c-a0c16a967747" providerId="ADAL" clId="{56F0417B-A817-E849-BDF4-BC29DA679B61}" dt="2023-05-18T08:29:19.453" v="34" actId="1076"/>
          <ac:graphicFrameMkLst>
            <pc:docMk/>
            <pc:sldMk cId="3599879825" sldId="774"/>
            <ac:graphicFrameMk id="3" creationId="{00000000-0000-0000-0000-000000000000}"/>
          </ac:graphicFrameMkLst>
        </pc:graphicFrameChg>
      </pc:sldChg>
      <pc:sldChg chg="addSp modSp add mod modClrScheme chgLayout">
        <pc:chgData name="Eileen Wall" userId="c893862f-5ea3-4090-9c3c-a0c16a967747" providerId="ADAL" clId="{56F0417B-A817-E849-BDF4-BC29DA679B61}" dt="2023-05-18T08:31:11.336" v="58" actId="14100"/>
        <pc:sldMkLst>
          <pc:docMk/>
          <pc:sldMk cId="974358687" sldId="775"/>
        </pc:sldMkLst>
        <pc:spChg chg="mod ord">
          <ac:chgData name="Eileen Wall" userId="c893862f-5ea3-4090-9c3c-a0c16a967747" providerId="ADAL" clId="{56F0417B-A817-E849-BDF4-BC29DA679B61}" dt="2023-05-18T08:31:11.336" v="58" actId="14100"/>
          <ac:spMkLst>
            <pc:docMk/>
            <pc:sldMk cId="974358687" sldId="775"/>
            <ac:spMk id="2" creationId="{E2239732-EF7D-28DA-66ED-D549D4C3953B}"/>
          </ac:spMkLst>
        </pc:spChg>
        <pc:spChg chg="mod ord">
          <ac:chgData name="Eileen Wall" userId="c893862f-5ea3-4090-9c3c-a0c16a967747" providerId="ADAL" clId="{56F0417B-A817-E849-BDF4-BC29DA679B61}" dt="2023-05-18T08:31:05.414" v="57" actId="12"/>
          <ac:spMkLst>
            <pc:docMk/>
            <pc:sldMk cId="974358687" sldId="775"/>
            <ac:spMk id="3" creationId="{7221D496-213B-CCBF-88D5-E8C0367B03B7}"/>
          </ac:spMkLst>
        </pc:spChg>
        <pc:spChg chg="add mod ord">
          <ac:chgData name="Eileen Wall" userId="c893862f-5ea3-4090-9c3c-a0c16a967747" providerId="ADAL" clId="{56F0417B-A817-E849-BDF4-BC29DA679B61}" dt="2023-05-18T08:30:27.457" v="48" actId="27636"/>
          <ac:spMkLst>
            <pc:docMk/>
            <pc:sldMk cId="974358687" sldId="775"/>
            <ac:spMk id="4" creationId="{C6A7EEAF-BA07-28B8-AD4B-DDDBB274AC79}"/>
          </ac:spMkLst>
        </pc:spChg>
        <pc:spChg chg="add mod ord">
          <ac:chgData name="Eileen Wall" userId="c893862f-5ea3-4090-9c3c-a0c16a967747" providerId="ADAL" clId="{56F0417B-A817-E849-BDF4-BC29DA679B61}" dt="2023-05-18T08:30:44.872" v="52" actId="27636"/>
          <ac:spMkLst>
            <pc:docMk/>
            <pc:sldMk cId="974358687" sldId="775"/>
            <ac:spMk id="5" creationId="{AF25C516-89EF-E5BE-3287-C3F3D3F1CECC}"/>
          </ac:spMkLst>
        </pc:spChg>
        <pc:picChg chg="mod">
          <ac:chgData name="Eileen Wall" userId="c893862f-5ea3-4090-9c3c-a0c16a967747" providerId="ADAL" clId="{56F0417B-A817-E849-BDF4-BC29DA679B61}" dt="2023-05-18T08:30:56.568" v="55" actId="1076"/>
          <ac:picMkLst>
            <pc:docMk/>
            <pc:sldMk cId="974358687" sldId="775"/>
            <ac:picMk id="2050" creationId="{DB077763-81AA-4335-54B3-D34349094D2D}"/>
          </ac:picMkLst>
        </pc:picChg>
      </pc:sldChg>
      <pc:sldMasterChg chg="delSldLayout">
        <pc:chgData name="Eileen Wall" userId="c893862f-5ea3-4090-9c3c-a0c16a967747" providerId="ADAL" clId="{56F0417B-A817-E849-BDF4-BC29DA679B61}" dt="2023-05-18T08:25:26.433" v="10" actId="2696"/>
        <pc:sldMasterMkLst>
          <pc:docMk/>
          <pc:sldMasterMk cId="4091677861" sldId="2147483648"/>
        </pc:sldMasterMkLst>
        <pc:sldLayoutChg chg="del">
          <pc:chgData name="Eileen Wall" userId="c893862f-5ea3-4090-9c3c-a0c16a967747" providerId="ADAL" clId="{56F0417B-A817-E849-BDF4-BC29DA679B61}" dt="2023-05-18T08:25:26.433" v="10" actId="2696"/>
          <pc:sldLayoutMkLst>
            <pc:docMk/>
            <pc:sldMasterMk cId="4091677861" sldId="2147483648"/>
            <pc:sldLayoutMk cId="1580491446" sldId="21474836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7CB35D-09DD-2F4E-A416-FCEB515177B6}" type="datetimeFigureOut">
              <a:rPr lang="en-US" smtClean="0"/>
              <a:t>5/18/23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C948CF-2538-D844-9102-938A177A0993}" type="slidenum">
              <a:rPr lang="en-US" smtClean="0"/>
              <a:t>‹#›</a:t>
            </a:fld>
            <a:endParaRPr lang="en-US"/>
          </a:p>
        </p:txBody>
      </p:sp>
    </p:spTree>
    <p:extLst>
      <p:ext uri="{BB962C8B-B14F-4D97-AF65-F5344CB8AC3E}">
        <p14:creationId xmlns:p14="http://schemas.microsoft.com/office/powerpoint/2010/main" val="446947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0E67A-DC62-4D8E-8935-1F39D719061D}" type="datetimeFigureOut">
              <a:rPr lang="en-GB" smtClean="0"/>
              <a:t>18/05/2023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4F896-8226-4362-BF4F-3FC0AB1B1BDF}" type="slidenum">
              <a:rPr lang="en-GB" smtClean="0"/>
              <a:t>‹#›</a:t>
            </a:fld>
            <a:endParaRPr lang="en-GB"/>
          </a:p>
        </p:txBody>
      </p:sp>
    </p:spTree>
    <p:extLst>
      <p:ext uri="{BB962C8B-B14F-4D97-AF65-F5344CB8AC3E}">
        <p14:creationId xmlns:p14="http://schemas.microsoft.com/office/powerpoint/2010/main" val="53672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Maternal traits are more readily available as we used BES records plus historic BCMS data for BES farms. </a:t>
            </a:r>
          </a:p>
          <a:p>
            <a:r>
              <a:rPr lang="en-GB" dirty="0"/>
              <a:t>These traits were also under genetic control, with higher estimated heritability (the proportion of variation in the population that is under genetic control) than some of the terminal traits where we have less data available.</a:t>
            </a:r>
          </a:p>
          <a:p>
            <a:r>
              <a:rPr lang="en-GB" dirty="0"/>
              <a:t>There was over 2 months difference between the top and bottom quartiles for genetic merit for age at first calving demonstrating a huge potential to alter via breeding decisions.</a:t>
            </a:r>
          </a:p>
        </p:txBody>
      </p:sp>
      <p:sp>
        <p:nvSpPr>
          <p:cNvPr id="4" name="Slide Number Placeholder 3"/>
          <p:cNvSpPr>
            <a:spLocks noGrp="1"/>
          </p:cNvSpPr>
          <p:nvPr>
            <p:ph type="sldNum" sz="quarter" idx="5"/>
          </p:nvPr>
        </p:nvSpPr>
        <p:spPr/>
        <p:txBody>
          <a:bodyPr/>
          <a:lstStyle/>
          <a:p>
            <a:fld id="{2D5154BD-22B0-4A72-802A-2EA8B5E673AD}" type="slidenum">
              <a:rPr lang="en-GB" smtClean="0"/>
              <a:pPr/>
              <a:t>4</a:t>
            </a:fld>
            <a:endParaRPr lang="en-GB"/>
          </a:p>
        </p:txBody>
      </p:sp>
    </p:spTree>
    <p:extLst>
      <p:ext uri="{BB962C8B-B14F-4D97-AF65-F5344CB8AC3E}">
        <p14:creationId xmlns:p14="http://schemas.microsoft.com/office/powerpoint/2010/main" val="334345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Genetic databases such as BES can have lots of added value through using data to maximum potential for real time management but also in terms of integrating with other innovations</a:t>
            </a:r>
          </a:p>
        </p:txBody>
      </p:sp>
      <p:sp>
        <p:nvSpPr>
          <p:cNvPr id="4" name="Slide Number Placeholder 3"/>
          <p:cNvSpPr>
            <a:spLocks noGrp="1"/>
          </p:cNvSpPr>
          <p:nvPr>
            <p:ph type="sldNum" sz="quarter" idx="5"/>
          </p:nvPr>
        </p:nvSpPr>
        <p:spPr/>
        <p:txBody>
          <a:bodyPr/>
          <a:lstStyle/>
          <a:p>
            <a:fld id="{39484D7A-FB8B-4605-89FD-B1B37FF2EC31}" type="slidenum">
              <a:rPr lang="en-GB" smtClean="0"/>
              <a:t>5</a:t>
            </a:fld>
            <a:endParaRPr lang="en-GB"/>
          </a:p>
        </p:txBody>
      </p:sp>
    </p:spTree>
    <p:extLst>
      <p:ext uri="{BB962C8B-B14F-4D97-AF65-F5344CB8AC3E}">
        <p14:creationId xmlns:p14="http://schemas.microsoft.com/office/powerpoint/2010/main" val="27048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Genetic databases such as BES can have lots of added value through using data to maximum potential for real time management but also in terms of integrating with other innovations</a:t>
            </a:r>
          </a:p>
        </p:txBody>
      </p:sp>
      <p:sp>
        <p:nvSpPr>
          <p:cNvPr id="4" name="Slide Number Placeholder 3"/>
          <p:cNvSpPr>
            <a:spLocks noGrp="1"/>
          </p:cNvSpPr>
          <p:nvPr>
            <p:ph type="sldNum" sz="quarter" idx="5"/>
          </p:nvPr>
        </p:nvSpPr>
        <p:spPr/>
        <p:txBody>
          <a:bodyPr/>
          <a:lstStyle/>
          <a:p>
            <a:fld id="{39484D7A-FB8B-4605-89FD-B1B37FF2EC31}" type="slidenum">
              <a:rPr lang="en-GB" smtClean="0"/>
              <a:t>7</a:t>
            </a:fld>
            <a:endParaRPr lang="en-GB"/>
          </a:p>
        </p:txBody>
      </p:sp>
    </p:spTree>
    <p:extLst>
      <p:ext uri="{BB962C8B-B14F-4D97-AF65-F5344CB8AC3E}">
        <p14:creationId xmlns:p14="http://schemas.microsoft.com/office/powerpoint/2010/main" val="195698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some of these are represented in the MACC numbers many are low estimates, do not reflect to full technical potential and/or application to broader population (uptake).</a:t>
            </a:r>
          </a:p>
        </p:txBody>
      </p:sp>
      <p:sp>
        <p:nvSpPr>
          <p:cNvPr id="4" name="Slide Number Placeholder 3"/>
          <p:cNvSpPr>
            <a:spLocks noGrp="1"/>
          </p:cNvSpPr>
          <p:nvPr>
            <p:ph type="sldNum" sz="quarter" idx="5"/>
          </p:nvPr>
        </p:nvSpPr>
        <p:spPr/>
        <p:txBody>
          <a:bodyPr/>
          <a:lstStyle/>
          <a:p>
            <a:fld id="{39484D7A-FB8B-4605-89FD-B1B37FF2EC31}" type="slidenum">
              <a:rPr lang="en-GB" smtClean="0"/>
              <a:t>8</a:t>
            </a:fld>
            <a:endParaRPr lang="en-GB"/>
          </a:p>
        </p:txBody>
      </p:sp>
    </p:spTree>
    <p:extLst>
      <p:ext uri="{BB962C8B-B14F-4D97-AF65-F5344CB8AC3E}">
        <p14:creationId xmlns:p14="http://schemas.microsoft.com/office/powerpoint/2010/main" val="151938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some of these are represented in the MACC numbers many are low estimates, do not reflect to full technical potential and/or application to broader population (uptake). </a:t>
            </a:r>
          </a:p>
          <a:p>
            <a:endParaRPr lang="en-GB" dirty="0"/>
          </a:p>
          <a:p>
            <a:r>
              <a:rPr lang="en-GB" dirty="0"/>
              <a:t>And we need to realise the needs on research and development but also policy and practice </a:t>
            </a:r>
          </a:p>
        </p:txBody>
      </p:sp>
      <p:sp>
        <p:nvSpPr>
          <p:cNvPr id="4" name="Slide Number Placeholder 3"/>
          <p:cNvSpPr>
            <a:spLocks noGrp="1"/>
          </p:cNvSpPr>
          <p:nvPr>
            <p:ph type="sldNum" sz="quarter" idx="5"/>
          </p:nvPr>
        </p:nvSpPr>
        <p:spPr/>
        <p:txBody>
          <a:bodyPr/>
          <a:lstStyle/>
          <a:p>
            <a:fld id="{39484D7A-FB8B-4605-89FD-B1B37FF2EC31}" type="slidenum">
              <a:rPr lang="en-GB" smtClean="0"/>
              <a:t>9</a:t>
            </a:fld>
            <a:endParaRPr lang="en-GB"/>
          </a:p>
        </p:txBody>
      </p:sp>
    </p:spTree>
    <p:extLst>
      <p:ext uri="{BB962C8B-B14F-4D97-AF65-F5344CB8AC3E}">
        <p14:creationId xmlns:p14="http://schemas.microsoft.com/office/powerpoint/2010/main" val="161613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64F896-8226-4362-BF4F-3FC0AB1B1BDF}" type="slidenum">
              <a:rPr lang="en-GB" smtClean="0"/>
              <a:t>11</a:t>
            </a:fld>
            <a:endParaRPr lang="en-GB"/>
          </a:p>
        </p:txBody>
      </p:sp>
    </p:spTree>
    <p:extLst>
      <p:ext uri="{BB962C8B-B14F-4D97-AF65-F5344CB8AC3E}">
        <p14:creationId xmlns:p14="http://schemas.microsoft.com/office/powerpoint/2010/main" val="21339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7" name="Rectangle 6"/>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hasCustomPrompt="1"/>
          </p:nvPr>
        </p:nvSpPr>
        <p:spPr>
          <a:xfrm>
            <a:off x="469898" y="431018"/>
            <a:ext cx="6659038" cy="822049"/>
          </a:xfrm>
          <a:prstGeom prst="rect">
            <a:avLst/>
          </a:prstGeom>
        </p:spPr>
        <p:txBody>
          <a:bodyPr vert="horz" lIns="0" tIns="0" rIns="0" bIns="0" rtlCol="0" anchor="ctr">
            <a:noAutofit/>
          </a:bodyPr>
          <a:lstStyle>
            <a:lvl1pPr algn="l">
              <a:defRPr sz="4700" b="1" i="0" spc="-100">
                <a:solidFill>
                  <a:schemeClr val="bg1"/>
                </a:solidFill>
                <a:latin typeface="Calibri"/>
                <a:cs typeface="Calibri"/>
              </a:defRPr>
            </a:lvl1pPr>
          </a:lstStyle>
          <a:p>
            <a:r>
              <a:rPr lang="en-GB" dirty="0"/>
              <a:t>Document title here</a:t>
            </a:r>
            <a:endParaRPr lang="en-US" dirty="0"/>
          </a:p>
        </p:txBody>
      </p:sp>
      <p:sp>
        <p:nvSpPr>
          <p:cNvPr id="12" name="Text Placeholder 2"/>
          <p:cNvSpPr>
            <a:spLocks noGrp="1"/>
          </p:cNvSpPr>
          <p:nvPr>
            <p:ph type="body" idx="1" hasCustomPrompt="1"/>
          </p:nvPr>
        </p:nvSpPr>
        <p:spPr>
          <a:xfrm>
            <a:off x="478366" y="1136197"/>
            <a:ext cx="6659037" cy="570308"/>
          </a:xfrm>
        </p:spPr>
        <p:txBody>
          <a:bodyPr lIns="0" tIns="0" rIns="0" bIns="0" anchor="t">
            <a:normAutofit/>
          </a:bodyPr>
          <a:lstStyle>
            <a:lvl1pPr marL="0" indent="0">
              <a:buNone/>
              <a:defRPr sz="2450" b="0" i="0" spc="-100">
                <a:solidFill>
                  <a:srgbClr val="63666B"/>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Secondary information / date</a:t>
            </a:r>
          </a:p>
        </p:txBody>
      </p:sp>
      <p:pic>
        <p:nvPicPr>
          <p:cNvPr id="13" name="Picture 12" descr="Cover Icon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366" y="2792148"/>
            <a:ext cx="4525434" cy="569120"/>
          </a:xfrm>
          <a:prstGeom prst="rect">
            <a:avLst/>
          </a:prstGeom>
        </p:spPr>
      </p:pic>
      <p:pic>
        <p:nvPicPr>
          <p:cNvPr id="15" name="Picture 14" descr="SEFARI Cover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4509" y="3725333"/>
            <a:ext cx="3118759" cy="1443567"/>
          </a:xfrm>
          <a:prstGeom prst="rect">
            <a:avLst/>
          </a:prstGeom>
        </p:spPr>
      </p:pic>
      <p:pic>
        <p:nvPicPr>
          <p:cNvPr id="16" name="Picture 15" descr="Scot Gov - Cove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8366" y="4309534"/>
            <a:ext cx="1672167" cy="312682"/>
          </a:xfrm>
          <a:prstGeom prst="rect">
            <a:avLst/>
          </a:prstGeom>
        </p:spPr>
      </p:pic>
    </p:spTree>
    <p:extLst>
      <p:ext uri="{BB962C8B-B14F-4D97-AF65-F5344CB8AC3E}">
        <p14:creationId xmlns:p14="http://schemas.microsoft.com/office/powerpoint/2010/main" val="85979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sp>
        <p:nvSpPr>
          <p:cNvPr id="16" name="Rectangle 15"/>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vider 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36533" y="1"/>
            <a:ext cx="4732869" cy="4285836"/>
          </a:xfrm>
          <a:prstGeom prst="rect">
            <a:avLst/>
          </a:prstGeom>
        </p:spPr>
      </p:pic>
      <p:pic>
        <p:nvPicPr>
          <p:cNvPr id="8" name="Picture 7"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9" name="Picture 8"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sp>
        <p:nvSpPr>
          <p:cNvPr id="12"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cxnSp>
        <p:nvCxnSpPr>
          <p:cNvPr id="17" name="Straight Connector 16"/>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380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6">
    <p:spTree>
      <p:nvGrpSpPr>
        <p:cNvPr id="1" name=""/>
        <p:cNvGrpSpPr/>
        <p:nvPr/>
      </p:nvGrpSpPr>
      <p:grpSpPr>
        <a:xfrm>
          <a:off x="0" y="0"/>
          <a:ext cx="0" cy="0"/>
          <a:chOff x="0" y="0"/>
          <a:chExt cx="0" cy="0"/>
        </a:xfrm>
      </p:grpSpPr>
      <p:sp>
        <p:nvSpPr>
          <p:cNvPr id="12" name="Rectangle 11"/>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pic>
        <p:nvPicPr>
          <p:cNvPr id="2" name="Picture 1" descr="Divider 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36" y="0"/>
            <a:ext cx="4773099" cy="4301060"/>
          </a:xfrm>
          <a:prstGeom prst="rect">
            <a:avLst/>
          </a:prstGeom>
        </p:spPr>
      </p:pic>
      <p:pic>
        <p:nvPicPr>
          <p:cNvPr id="8" name="Picture 7"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9" name="Picture 8"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cxnSp>
        <p:nvCxnSpPr>
          <p:cNvPr id="16" name="Straight Connector 15"/>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3806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7">
    <p:spTree>
      <p:nvGrpSpPr>
        <p:cNvPr id="1" name=""/>
        <p:cNvGrpSpPr/>
        <p:nvPr/>
      </p:nvGrpSpPr>
      <p:grpSpPr>
        <a:xfrm>
          <a:off x="0" y="0"/>
          <a:ext cx="0" cy="0"/>
          <a:chOff x="0" y="0"/>
          <a:chExt cx="0" cy="0"/>
        </a:xfrm>
      </p:grpSpPr>
      <p:sp>
        <p:nvSpPr>
          <p:cNvPr id="16" name="Rectangle 15"/>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Divider 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0900" y="0"/>
            <a:ext cx="4773100" cy="4301060"/>
          </a:xfrm>
          <a:prstGeom prst="rect">
            <a:avLst/>
          </a:prstGeom>
        </p:spPr>
      </p:pic>
      <p:pic>
        <p:nvPicPr>
          <p:cNvPr id="8" name="Picture 7"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9" name="Picture 8"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sp>
        <p:nvSpPr>
          <p:cNvPr id="12"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cxnSp>
        <p:nvCxnSpPr>
          <p:cNvPr id="17" name="Straight Connector 16"/>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121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8">
    <p:spTree>
      <p:nvGrpSpPr>
        <p:cNvPr id="1" name=""/>
        <p:cNvGrpSpPr/>
        <p:nvPr/>
      </p:nvGrpSpPr>
      <p:grpSpPr>
        <a:xfrm>
          <a:off x="0" y="0"/>
          <a:ext cx="0" cy="0"/>
          <a:chOff x="0" y="0"/>
          <a:chExt cx="0" cy="0"/>
        </a:xfrm>
      </p:grpSpPr>
      <p:sp>
        <p:nvSpPr>
          <p:cNvPr id="16" name="Rectangle 15"/>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Divider 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933" y="0"/>
            <a:ext cx="4856861" cy="4301060"/>
          </a:xfrm>
          <a:prstGeom prst="rect">
            <a:avLst/>
          </a:prstGeom>
        </p:spPr>
      </p:pic>
      <p:pic>
        <p:nvPicPr>
          <p:cNvPr id="8" name="Picture 7"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9" name="Picture 8"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sp>
        <p:nvSpPr>
          <p:cNvPr id="12"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cxnSp>
        <p:nvCxnSpPr>
          <p:cNvPr id="17" name="Straight Connector 16"/>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1216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9" name="Rectangle 18"/>
          <p:cNvSpPr/>
          <p:nvPr userDrawn="1"/>
        </p:nvSpPr>
        <p:spPr>
          <a:xfrm>
            <a:off x="-16934" y="0"/>
            <a:ext cx="9279465" cy="5151967"/>
          </a:xfrm>
          <a:prstGeom prst="rect">
            <a:avLst/>
          </a:prstGeom>
          <a:solidFill>
            <a:srgbClr val="E1E2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SEFARI Logo - Colo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3732" y="4518165"/>
            <a:ext cx="1261533" cy="400971"/>
          </a:xfrm>
          <a:prstGeom prst="rect">
            <a:avLst/>
          </a:prstGeom>
        </p:spPr>
      </p:pic>
      <p:pic>
        <p:nvPicPr>
          <p:cNvPr id="18" name="Picture 17" descr="Spark Crop - White.png"/>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3639312" y="924"/>
            <a:ext cx="5504688" cy="5143500"/>
          </a:xfrm>
          <a:prstGeom prst="rect">
            <a:avLst/>
          </a:prstGeom>
        </p:spPr>
      </p:pic>
      <p:cxnSp>
        <p:nvCxnSpPr>
          <p:cNvPr id="15" name="Straight Connector 14"/>
          <p:cNvCxnSpPr/>
          <p:nvPr userDrawn="1"/>
        </p:nvCxnSpPr>
        <p:spPr>
          <a:xfrm>
            <a:off x="-67734" y="4301060"/>
            <a:ext cx="9406467" cy="0"/>
          </a:xfrm>
          <a:prstGeom prst="line">
            <a:avLst/>
          </a:prstGeom>
          <a:ln w="19050" cmpd="sng">
            <a:gradFill flip="none" rotWithShape="1">
              <a:gsLst>
                <a:gs pos="0">
                  <a:srgbClr val="ED8C00"/>
                </a:gs>
                <a:gs pos="100000">
                  <a:srgbClr val="D12630"/>
                </a:gs>
                <a:gs pos="75000">
                  <a:srgbClr val="DB4505"/>
                </a:gs>
              </a:gsLst>
              <a:path path="circle">
                <a:fillToRect t="100000" r="100000"/>
              </a:path>
              <a:tileRect l="-100000" b="-100000"/>
            </a:gradFill>
          </a:ln>
          <a:effectLst/>
        </p:spPr>
        <p:style>
          <a:lnRef idx="2">
            <a:schemeClr val="accent1"/>
          </a:lnRef>
          <a:fillRef idx="0">
            <a:schemeClr val="accent1"/>
          </a:fillRef>
          <a:effectRef idx="1">
            <a:schemeClr val="accent1"/>
          </a:effectRef>
          <a:fontRef idx="minor">
            <a:schemeClr val="tx1"/>
          </a:fontRef>
        </p:style>
      </p:cxnSp>
      <p:pic>
        <p:nvPicPr>
          <p:cNvPr id="2" name="Picture 1" descr="Web Ico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69140" y="2895600"/>
            <a:ext cx="841680" cy="694267"/>
          </a:xfrm>
          <a:prstGeom prst="rect">
            <a:avLst/>
          </a:prstGeom>
        </p:spPr>
      </p:pic>
      <p:pic>
        <p:nvPicPr>
          <p:cNvPr id="3" name="Picture 2" descr="Twitter Icon.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72670" y="2904067"/>
            <a:ext cx="841680" cy="694267"/>
          </a:xfrm>
          <a:prstGeom prst="rect">
            <a:avLst/>
          </a:prstGeom>
        </p:spPr>
      </p:pic>
      <p:pic>
        <p:nvPicPr>
          <p:cNvPr id="4" name="Picture 3" descr="Email Icon.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48744" y="2895600"/>
            <a:ext cx="841680" cy="694267"/>
          </a:xfrm>
          <a:prstGeom prst="rect">
            <a:avLst/>
          </a:prstGeom>
        </p:spPr>
      </p:pic>
      <p:sp>
        <p:nvSpPr>
          <p:cNvPr id="26" name="Title Placeholder 1"/>
          <p:cNvSpPr>
            <a:spLocks noGrp="1"/>
          </p:cNvSpPr>
          <p:nvPr>
            <p:ph type="title"/>
          </p:nvPr>
        </p:nvSpPr>
        <p:spPr>
          <a:xfrm>
            <a:off x="1011763" y="368505"/>
            <a:ext cx="7336371" cy="2808815"/>
          </a:xfrm>
          <a:prstGeom prst="rect">
            <a:avLst/>
          </a:prstGeom>
        </p:spPr>
        <p:txBody>
          <a:bodyPr vert="horz" lIns="0" tIns="0" rIns="0" bIns="0" rtlCol="0" anchor="ctr">
            <a:noAutofit/>
          </a:bodyPr>
          <a:lstStyle>
            <a:lvl1pPr algn="ctr">
              <a:defRPr sz="6600" b="0" i="0" cap="all" spc="-100">
                <a:solidFill>
                  <a:srgbClr val="63666B"/>
                </a:solidFill>
                <a:latin typeface="Calibri"/>
                <a:cs typeface="Calibri"/>
              </a:defRPr>
            </a:lvl1pPr>
          </a:lstStyle>
          <a:p>
            <a:endParaRPr lang="en-US" dirty="0"/>
          </a:p>
        </p:txBody>
      </p:sp>
      <p:sp>
        <p:nvSpPr>
          <p:cNvPr id="12" name="Text Placeholder 11"/>
          <p:cNvSpPr>
            <a:spLocks noGrp="1"/>
          </p:cNvSpPr>
          <p:nvPr>
            <p:ph type="body" sz="quarter" idx="10"/>
          </p:nvPr>
        </p:nvSpPr>
        <p:spPr>
          <a:xfrm>
            <a:off x="1972734" y="3602038"/>
            <a:ext cx="1490133" cy="466725"/>
          </a:xfrm>
        </p:spPr>
        <p:txBody>
          <a:bodyPr lIns="0" tIns="0" rIns="0" bIns="0">
            <a:noAutofit/>
          </a:bodyPr>
          <a:lstStyle>
            <a:lvl1pPr marL="0" indent="0" algn="ctr">
              <a:buNone/>
              <a:defRPr sz="2200" spc="-100">
                <a:solidFill>
                  <a:srgbClr val="63666B"/>
                </a:solidFill>
              </a:defRPr>
            </a:lvl1pPr>
            <a:lvl2pPr marL="457200" indent="0" algn="ctr">
              <a:buNone/>
              <a:defRPr sz="2240" spc="-100">
                <a:solidFill>
                  <a:srgbClr val="63666B"/>
                </a:solidFill>
              </a:defRPr>
            </a:lvl2pPr>
            <a:lvl3pPr marL="914400" indent="0" algn="ctr">
              <a:buNone/>
              <a:defRPr sz="2240" spc="-100">
                <a:solidFill>
                  <a:srgbClr val="63666B"/>
                </a:solidFill>
              </a:defRPr>
            </a:lvl3pPr>
            <a:lvl4pPr marL="1371600" indent="0" algn="ctr">
              <a:buNone/>
              <a:defRPr sz="2240" spc="-100">
                <a:solidFill>
                  <a:srgbClr val="63666B"/>
                </a:solidFill>
              </a:defRPr>
            </a:lvl4pPr>
            <a:lvl5pPr marL="1828800" indent="0" algn="ctr">
              <a:buNone/>
              <a:defRPr sz="2240" spc="-100">
                <a:solidFill>
                  <a:srgbClr val="63666B"/>
                </a:solidFill>
              </a:defRPr>
            </a:lvl5pPr>
          </a:lstStyle>
          <a:p>
            <a:pPr lvl="0"/>
            <a:endParaRPr lang="en-US" dirty="0"/>
          </a:p>
        </p:txBody>
      </p:sp>
      <p:sp>
        <p:nvSpPr>
          <p:cNvPr id="27" name="Text Placeholder 11"/>
          <p:cNvSpPr>
            <a:spLocks noGrp="1"/>
          </p:cNvSpPr>
          <p:nvPr>
            <p:ph type="body" sz="quarter" idx="11"/>
          </p:nvPr>
        </p:nvSpPr>
        <p:spPr>
          <a:xfrm>
            <a:off x="3639312" y="3586163"/>
            <a:ext cx="1847087" cy="466725"/>
          </a:xfrm>
        </p:spPr>
        <p:txBody>
          <a:bodyPr lIns="0" tIns="0" rIns="0" bIns="0">
            <a:noAutofit/>
          </a:bodyPr>
          <a:lstStyle>
            <a:lvl1pPr marL="0" indent="0" algn="ctr">
              <a:buNone/>
              <a:defRPr sz="2200" spc="-100">
                <a:solidFill>
                  <a:srgbClr val="63666B"/>
                </a:solidFill>
              </a:defRPr>
            </a:lvl1pPr>
            <a:lvl2pPr marL="457200" indent="0" algn="ctr">
              <a:buNone/>
              <a:defRPr sz="2200" spc="-100">
                <a:solidFill>
                  <a:srgbClr val="63666B"/>
                </a:solidFill>
              </a:defRPr>
            </a:lvl2pPr>
            <a:lvl3pPr marL="914400" indent="0" algn="ctr">
              <a:buNone/>
              <a:defRPr sz="2200" spc="-100">
                <a:solidFill>
                  <a:srgbClr val="63666B"/>
                </a:solidFill>
              </a:defRPr>
            </a:lvl3pPr>
            <a:lvl4pPr marL="1371600" indent="0" algn="ctr">
              <a:buNone/>
              <a:defRPr sz="2200" spc="-100">
                <a:solidFill>
                  <a:srgbClr val="63666B"/>
                </a:solidFill>
              </a:defRPr>
            </a:lvl4pPr>
            <a:lvl5pPr marL="1828800" indent="0" algn="ctr">
              <a:buNone/>
              <a:defRPr sz="2200" spc="-100">
                <a:solidFill>
                  <a:srgbClr val="63666B"/>
                </a:solidFill>
              </a:defRPr>
            </a:lvl5pPr>
          </a:lstStyle>
          <a:p>
            <a:pPr lvl="0"/>
            <a:endParaRPr lang="en-US" dirty="0"/>
          </a:p>
        </p:txBody>
      </p:sp>
      <p:sp>
        <p:nvSpPr>
          <p:cNvPr id="28" name="Text Placeholder 11"/>
          <p:cNvSpPr>
            <a:spLocks noGrp="1"/>
          </p:cNvSpPr>
          <p:nvPr>
            <p:ph type="body" sz="quarter" idx="12"/>
          </p:nvPr>
        </p:nvSpPr>
        <p:spPr>
          <a:xfrm>
            <a:off x="5698067" y="3589867"/>
            <a:ext cx="1507066" cy="466725"/>
          </a:xfrm>
        </p:spPr>
        <p:txBody>
          <a:bodyPr lIns="0" tIns="0" rIns="0" bIns="0">
            <a:noAutofit/>
          </a:bodyPr>
          <a:lstStyle>
            <a:lvl1pPr marL="0" indent="0" algn="ctr">
              <a:buNone/>
              <a:defRPr sz="2200" spc="-100">
                <a:solidFill>
                  <a:srgbClr val="63666B"/>
                </a:solidFill>
              </a:defRPr>
            </a:lvl1pPr>
            <a:lvl2pPr marL="457200" indent="0" algn="ctr">
              <a:buNone/>
              <a:defRPr sz="2200" spc="-100">
                <a:solidFill>
                  <a:srgbClr val="63666B"/>
                </a:solidFill>
              </a:defRPr>
            </a:lvl2pPr>
            <a:lvl3pPr marL="914400" indent="0" algn="ctr">
              <a:buNone/>
              <a:defRPr sz="2200" spc="-100">
                <a:solidFill>
                  <a:srgbClr val="63666B"/>
                </a:solidFill>
              </a:defRPr>
            </a:lvl3pPr>
            <a:lvl4pPr marL="1371600" indent="0" algn="ctr">
              <a:buNone/>
              <a:defRPr sz="2200" spc="-100">
                <a:solidFill>
                  <a:srgbClr val="63666B"/>
                </a:solidFill>
              </a:defRPr>
            </a:lvl4pPr>
            <a:lvl5pPr marL="1828800" indent="0" algn="ctr">
              <a:buNone/>
              <a:defRPr sz="2200" spc="-100">
                <a:solidFill>
                  <a:srgbClr val="63666B"/>
                </a:solidFill>
              </a:defRPr>
            </a:lvl5pPr>
          </a:lstStyle>
          <a:p>
            <a:pPr lvl="0"/>
            <a:endParaRPr lang="en-US" dirty="0"/>
          </a:p>
        </p:txBody>
      </p:sp>
      <p:pic>
        <p:nvPicPr>
          <p:cNvPr id="16" name="Picture 15" descr="Scot Gov - Grey.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4133" y="4581822"/>
            <a:ext cx="1498601" cy="278970"/>
          </a:xfrm>
          <a:prstGeom prst="rect">
            <a:avLst/>
          </a:prstGeom>
        </p:spPr>
      </p:pic>
    </p:spTree>
    <p:extLst>
      <p:ext uri="{BB962C8B-B14F-4D97-AF65-F5344CB8AC3E}">
        <p14:creationId xmlns:p14="http://schemas.microsoft.com/office/powerpoint/2010/main" val="1064725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Date Placeholder 1"/>
          <p:cNvSpPr>
            <a:spLocks noGrp="1"/>
          </p:cNvSpPr>
          <p:nvPr>
            <p:ph type="dt" sz="half" idx="10"/>
          </p:nvPr>
        </p:nvSpPr>
        <p:spPr/>
        <p:txBody>
          <a:bodyPr/>
          <a:lstStyle/>
          <a:p>
            <a:fld id="{442AE4E3-79ED-4B93-A137-82412704D65A}" type="datetimeFigureOut">
              <a:rPr lang="en-GB" smtClean="0"/>
              <a:pPr/>
              <a:t>18/05/2023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C59501-AE4B-4820-B9CD-05A9F15C87EE}" type="slidenum">
              <a:rPr lang="en-GB" smtClean="0"/>
              <a:pPr/>
              <a:t>‹#›</a:t>
            </a:fld>
            <a:endParaRPr lang="en-GB"/>
          </a:p>
        </p:txBody>
      </p:sp>
    </p:spTree>
    <p:extLst>
      <p:ext uri="{BB962C8B-B14F-4D97-AF65-F5344CB8AC3E}">
        <p14:creationId xmlns:p14="http://schemas.microsoft.com/office/powerpoint/2010/main" val="4071581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2AE4E3-79ED-4B93-A137-82412704D65A}" type="datetimeFigureOut">
              <a:rPr lang="en-GB" smtClean="0"/>
              <a:pPr/>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C59501-AE4B-4820-B9CD-05A9F15C87EE}" type="slidenum">
              <a:rPr lang="en-GB" smtClean="0"/>
              <a:pPr/>
              <a:t>‹#›</a:t>
            </a:fld>
            <a:endParaRPr lang="en-GB"/>
          </a:p>
        </p:txBody>
      </p:sp>
      <p:cxnSp>
        <p:nvCxnSpPr>
          <p:cNvPr id="7" name="Straight Arrow Connector 6"/>
          <p:cNvCxnSpPr/>
          <p:nvPr/>
        </p:nvCxnSpPr>
        <p:spPr>
          <a:xfrm>
            <a:off x="260664" y="1059582"/>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861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plain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1520" y="1200150"/>
            <a:ext cx="4244280" cy="353184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0"/>
            <a:ext cx="4244280" cy="353184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2AE4E3-79ED-4B93-A137-82412704D65A}" type="datetimeFigureOut">
              <a:rPr lang="en-GB" smtClean="0"/>
              <a:pPr/>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C59501-AE4B-4820-B9CD-05A9F15C87EE}" type="slidenum">
              <a:rPr lang="en-GB" smtClean="0"/>
              <a:pPr/>
              <a:t>‹#›</a:t>
            </a:fld>
            <a:endParaRPr lang="en-GB"/>
          </a:p>
        </p:txBody>
      </p:sp>
      <p:cxnSp>
        <p:nvCxnSpPr>
          <p:cNvPr id="8" name="Straight Arrow Connector 7"/>
          <p:cNvCxnSpPr/>
          <p:nvPr/>
        </p:nvCxnSpPr>
        <p:spPr>
          <a:xfrm>
            <a:off x="260664" y="1059582"/>
            <a:ext cx="7416000" cy="0"/>
          </a:xfrm>
          <a:prstGeom prst="straightConnector1">
            <a:avLst/>
          </a:prstGeom>
          <a:ln w="22225">
            <a:solidFill>
              <a:srgbClr val="68AC2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51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5" name="Rectangle 14"/>
          <p:cNvSpPr/>
          <p:nvPr userDrawn="1"/>
        </p:nvSpPr>
        <p:spPr>
          <a:xfrm>
            <a:off x="-16934" y="0"/>
            <a:ext cx="9279465" cy="5151967"/>
          </a:xfrm>
          <a:prstGeom prst="rect">
            <a:avLst/>
          </a:prstGeom>
          <a:solidFill>
            <a:srgbClr val="636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park Crop - White.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639312" y="0"/>
            <a:ext cx="5504688" cy="5143500"/>
          </a:xfrm>
          <a:prstGeom prst="rect">
            <a:avLst/>
          </a:prstGeom>
        </p:spPr>
      </p:pic>
      <p:cxnSp>
        <p:nvCxnSpPr>
          <p:cNvPr id="10" name="Straight Connector 9"/>
          <p:cNvCxnSpPr/>
          <p:nvPr userDrawn="1"/>
        </p:nvCxnSpPr>
        <p:spPr>
          <a:xfrm>
            <a:off x="-237067" y="4301060"/>
            <a:ext cx="9558867"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3733" y="4537622"/>
            <a:ext cx="1244601" cy="395589"/>
          </a:xfrm>
          <a:prstGeom prst="rect">
            <a:avLst/>
          </a:prstGeom>
        </p:spPr>
      </p:pic>
      <p:pic>
        <p:nvPicPr>
          <p:cNvPr id="13" name="Picture 12"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0265" y="4579957"/>
            <a:ext cx="1583267" cy="294731"/>
          </a:xfrm>
          <a:prstGeom prst="rect">
            <a:avLst/>
          </a:prstGeom>
        </p:spPr>
      </p:pic>
      <p:sp>
        <p:nvSpPr>
          <p:cNvPr id="14" name="Title 1"/>
          <p:cNvSpPr txBox="1">
            <a:spLocks/>
          </p:cNvSpPr>
          <p:nvPr userDrawn="1"/>
        </p:nvSpPr>
        <p:spPr>
          <a:xfrm>
            <a:off x="1227635" y="1454348"/>
            <a:ext cx="6705633" cy="22348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endParaRPr lang="en-US" sz="6000" b="0" i="0" dirty="0">
              <a:solidFill>
                <a:schemeClr val="bg1"/>
              </a:solidFill>
              <a:latin typeface="Calibri"/>
              <a:cs typeface="Calibri"/>
            </a:endParaRPr>
          </a:p>
        </p:txBody>
      </p:sp>
      <p:sp>
        <p:nvSpPr>
          <p:cNvPr id="16" name="Title Placeholder 1"/>
          <p:cNvSpPr>
            <a:spLocks noGrp="1"/>
          </p:cNvSpPr>
          <p:nvPr>
            <p:ph type="title"/>
          </p:nvPr>
        </p:nvSpPr>
        <p:spPr>
          <a:xfrm>
            <a:off x="1011763" y="266903"/>
            <a:ext cx="7336371" cy="3619302"/>
          </a:xfrm>
          <a:prstGeom prst="rect">
            <a:avLst/>
          </a:prstGeom>
        </p:spPr>
        <p:txBody>
          <a:bodyPr vert="horz" lIns="0" tIns="0" rIns="0" bIns="0" rtlCol="0" anchor="ctr">
            <a:noAutofit/>
          </a:bodyPr>
          <a:lstStyle>
            <a:lvl1pPr algn="ctr">
              <a:defRPr sz="6600" b="0" i="0" cap="all" spc="-100">
                <a:solidFill>
                  <a:schemeClr val="bg1"/>
                </a:solidFill>
                <a:latin typeface="Calibri"/>
                <a:cs typeface="Calibri"/>
              </a:defRPr>
            </a:lvl1pPr>
          </a:lstStyle>
          <a:p>
            <a:endParaRPr lang="en-US" dirty="0"/>
          </a:p>
        </p:txBody>
      </p:sp>
    </p:spTree>
    <p:extLst>
      <p:ext uri="{BB962C8B-B14F-4D97-AF65-F5344CB8AC3E}">
        <p14:creationId xmlns:p14="http://schemas.microsoft.com/office/powerpoint/2010/main" val="339971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19" name="Rectangle 18"/>
          <p:cNvSpPr/>
          <p:nvPr userDrawn="1"/>
        </p:nvSpPr>
        <p:spPr>
          <a:xfrm>
            <a:off x="-16934" y="0"/>
            <a:ext cx="9279465" cy="5151967"/>
          </a:xfrm>
          <a:prstGeom prst="rect">
            <a:avLst/>
          </a:prstGeom>
          <a:solidFill>
            <a:srgbClr val="E1E2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park Crop - White.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639312" y="924"/>
            <a:ext cx="5504688" cy="5143500"/>
          </a:xfrm>
          <a:prstGeom prst="rect">
            <a:avLst/>
          </a:prstGeom>
        </p:spPr>
      </p:pic>
      <p:sp>
        <p:nvSpPr>
          <p:cNvPr id="7" name="Title 1"/>
          <p:cNvSpPr>
            <a:spLocks noGrp="1"/>
          </p:cNvSpPr>
          <p:nvPr>
            <p:ph type="title"/>
          </p:nvPr>
        </p:nvSpPr>
        <p:spPr>
          <a:xfrm>
            <a:off x="465666" y="372532"/>
            <a:ext cx="8492068" cy="519312"/>
          </a:xfrm>
        </p:spPr>
        <p:txBody>
          <a:bodyPr lIns="0" tIns="0" rIns="0" bIns="0">
            <a:noAutofit/>
          </a:bodyPr>
          <a:lstStyle>
            <a:lvl1pPr algn="l">
              <a:defRPr sz="3520" b="1" i="0" spc="-100" baseline="0">
                <a:gradFill flip="none" rotWithShape="1">
                  <a:gsLst>
                    <a:gs pos="0">
                      <a:srgbClr val="ED8C00"/>
                    </a:gs>
                    <a:gs pos="100000">
                      <a:srgbClr val="D12630"/>
                    </a:gs>
                    <a:gs pos="75000">
                      <a:srgbClr val="DB4505"/>
                    </a:gs>
                  </a:gsLst>
                  <a:path path="circle">
                    <a:fillToRect t="100000" r="100000"/>
                  </a:path>
                  <a:tileRect l="-100000" b="-100000"/>
                </a:gradFill>
                <a:latin typeface="Calibri"/>
                <a:cs typeface="Calibri"/>
              </a:defRPr>
            </a:lvl1pPr>
          </a:lstStyle>
          <a:p>
            <a:endParaRPr lang="en-US" dirty="0"/>
          </a:p>
        </p:txBody>
      </p:sp>
      <p:cxnSp>
        <p:nvCxnSpPr>
          <p:cNvPr id="11" name="Straight Connector 10"/>
          <p:cNvCxnSpPr/>
          <p:nvPr userDrawn="1"/>
        </p:nvCxnSpPr>
        <p:spPr>
          <a:xfrm>
            <a:off x="-135467" y="4301060"/>
            <a:ext cx="9482667" cy="0"/>
          </a:xfrm>
          <a:prstGeom prst="line">
            <a:avLst/>
          </a:prstGeom>
          <a:ln w="19050" cmpd="sng">
            <a:gradFill flip="none" rotWithShape="1">
              <a:gsLst>
                <a:gs pos="0">
                  <a:srgbClr val="ED8C00"/>
                </a:gs>
                <a:gs pos="100000">
                  <a:srgbClr val="D12630"/>
                </a:gs>
                <a:gs pos="75000">
                  <a:srgbClr val="DB4505"/>
                </a:gs>
              </a:gsLst>
              <a:path path="circle">
                <a:fillToRect t="100000" r="100000"/>
              </a:path>
              <a:tileRect l="-100000" b="-100000"/>
            </a:gradFill>
          </a:ln>
          <a:effectLst/>
        </p:spPr>
        <p:style>
          <a:lnRef idx="2">
            <a:schemeClr val="accent1"/>
          </a:lnRef>
          <a:fillRef idx="0">
            <a:schemeClr val="accent1"/>
          </a:fillRef>
          <a:effectRef idx="1">
            <a:schemeClr val="accent1"/>
          </a:effectRef>
          <a:fontRef idx="minor">
            <a:schemeClr val="tx1"/>
          </a:fontRef>
        </p:style>
      </p:cxnSp>
      <p:pic>
        <p:nvPicPr>
          <p:cNvPr id="13" name="Picture 12" descr="Scot Gov - Gre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133" y="4581822"/>
            <a:ext cx="1498601" cy="278970"/>
          </a:xfrm>
          <a:prstGeom prst="rect">
            <a:avLst/>
          </a:prstGeom>
        </p:spPr>
      </p:pic>
      <p:pic>
        <p:nvPicPr>
          <p:cNvPr id="18" name="Picture 17" descr="SEFARI Logo - Colou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33732" y="4518165"/>
            <a:ext cx="1261533" cy="400971"/>
          </a:xfrm>
          <a:prstGeom prst="rect">
            <a:avLst/>
          </a:prstGeom>
        </p:spPr>
      </p:pic>
    </p:spTree>
    <p:extLst>
      <p:ext uri="{BB962C8B-B14F-4D97-AF65-F5344CB8AC3E}">
        <p14:creationId xmlns:p14="http://schemas.microsoft.com/office/powerpoint/2010/main" val="41509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8731" y="1337733"/>
            <a:ext cx="5130801" cy="2768335"/>
          </a:xfrm>
        </p:spPr>
        <p:txBody>
          <a:bodyPr lIns="0" tIns="0" rIns="0" bIns="0"/>
          <a:lstStyle>
            <a:lvl1pPr>
              <a:buClr>
                <a:srgbClr val="DB4505"/>
              </a:buClr>
              <a:defRPr sz="2200" spc="-100">
                <a:solidFill>
                  <a:srgbClr val="63666B"/>
                </a:solidFill>
              </a:defRPr>
            </a:lvl1pPr>
            <a:lvl2pPr marL="914400" indent="-457200">
              <a:buClr>
                <a:srgbClr val="DB4505"/>
              </a:buClr>
              <a:buFont typeface="Wingdings" charset="2"/>
              <a:buAutoNum type="arabicPlain"/>
              <a:defRPr sz="2200" b="0" i="0" spc="-100">
                <a:solidFill>
                  <a:srgbClr val="63666B"/>
                </a:solidFill>
                <a:latin typeface="Calibri Light"/>
                <a:cs typeface="Calibri Light"/>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p:txBody>
      </p:sp>
      <p:sp>
        <p:nvSpPr>
          <p:cNvPr id="8" name="Title 1"/>
          <p:cNvSpPr>
            <a:spLocks noGrp="1"/>
          </p:cNvSpPr>
          <p:nvPr>
            <p:ph type="title"/>
          </p:nvPr>
        </p:nvSpPr>
        <p:spPr>
          <a:xfrm>
            <a:off x="448732" y="358381"/>
            <a:ext cx="5130800" cy="979352"/>
          </a:xfrm>
        </p:spPr>
        <p:txBody>
          <a:bodyPr lIns="0" tIns="0" rIns="0" bIns="0" anchor="t">
            <a:normAutofit/>
          </a:bodyPr>
          <a:lstStyle>
            <a:lvl1pPr algn="l">
              <a:defRPr sz="3520" b="1" i="0" spc="-100" baseline="0">
                <a:gradFill flip="none" rotWithShape="1">
                  <a:gsLst>
                    <a:gs pos="0">
                      <a:srgbClr val="ED8C00"/>
                    </a:gs>
                    <a:gs pos="100000">
                      <a:srgbClr val="D12630"/>
                    </a:gs>
                    <a:gs pos="75000">
                      <a:srgbClr val="DB4505"/>
                    </a:gs>
                  </a:gsLst>
                  <a:path path="circle">
                    <a:fillToRect t="100000" r="100000"/>
                  </a:path>
                  <a:tileRect l="-100000" b="-100000"/>
                </a:gradFill>
                <a:latin typeface="Calibri"/>
                <a:cs typeface="Calibri"/>
              </a:defRPr>
            </a:lvl1pPr>
          </a:lstStyle>
          <a:p>
            <a:endParaRPr lang="en-US" dirty="0"/>
          </a:p>
        </p:txBody>
      </p:sp>
      <p:cxnSp>
        <p:nvCxnSpPr>
          <p:cNvPr id="9" name="Straight Connector 8"/>
          <p:cNvCxnSpPr/>
          <p:nvPr userDrawn="1"/>
        </p:nvCxnSpPr>
        <p:spPr>
          <a:xfrm>
            <a:off x="-101600" y="4301060"/>
            <a:ext cx="9364133" cy="0"/>
          </a:xfrm>
          <a:prstGeom prst="line">
            <a:avLst/>
          </a:prstGeom>
          <a:ln w="19050" cmpd="sng">
            <a:gradFill flip="none" rotWithShape="1">
              <a:gsLst>
                <a:gs pos="0">
                  <a:srgbClr val="ED8C00"/>
                </a:gs>
                <a:gs pos="100000">
                  <a:srgbClr val="D12630"/>
                </a:gs>
                <a:gs pos="75000">
                  <a:srgbClr val="DB4505"/>
                </a:gs>
              </a:gsLst>
              <a:path path="circle">
                <a:fillToRect t="100000" r="100000"/>
              </a:path>
              <a:tileRect l="-100000" b="-100000"/>
            </a:gradFill>
          </a:ln>
          <a:effectLst/>
        </p:spPr>
        <p:style>
          <a:lnRef idx="2">
            <a:schemeClr val="accent1"/>
          </a:lnRef>
          <a:fillRef idx="0">
            <a:schemeClr val="accent1"/>
          </a:fillRef>
          <a:effectRef idx="1">
            <a:schemeClr val="accent1"/>
          </a:effectRef>
          <a:fontRef idx="minor">
            <a:schemeClr val="tx1"/>
          </a:fontRef>
        </p:style>
      </p:cxnSp>
      <p:pic>
        <p:nvPicPr>
          <p:cNvPr id="10" name="Picture 9" descr="Scot Gov - Colo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130" y="4582328"/>
            <a:ext cx="1490916" cy="277539"/>
          </a:xfrm>
          <a:prstGeom prst="rect">
            <a:avLst/>
          </a:prstGeom>
        </p:spPr>
      </p:pic>
      <p:pic>
        <p:nvPicPr>
          <p:cNvPr id="11" name="Picture 10" descr="SEFARI Logo - Colou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3732" y="4518165"/>
            <a:ext cx="1261533" cy="400971"/>
          </a:xfrm>
          <a:prstGeom prst="rect">
            <a:avLst/>
          </a:prstGeom>
        </p:spPr>
      </p:pic>
    </p:spTree>
    <p:extLst>
      <p:ext uri="{BB962C8B-B14F-4D97-AF65-F5344CB8AC3E}">
        <p14:creationId xmlns:p14="http://schemas.microsoft.com/office/powerpoint/2010/main" val="258071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6" name="Title 1"/>
          <p:cNvSpPr>
            <a:spLocks noGrp="1"/>
          </p:cNvSpPr>
          <p:nvPr>
            <p:ph type="title"/>
          </p:nvPr>
        </p:nvSpPr>
        <p:spPr>
          <a:xfrm>
            <a:off x="482603" y="349942"/>
            <a:ext cx="5215468" cy="589855"/>
          </a:xfrm>
        </p:spPr>
        <p:txBody>
          <a:bodyPr lIns="0" tIns="0" rIns="0" bIns="0">
            <a:normAutofit/>
          </a:bodyPr>
          <a:lstStyle>
            <a:lvl1pPr algn="l">
              <a:defRPr sz="3520" b="1" i="0" spc="-100" baseline="0">
                <a:gradFill flip="none" rotWithShape="1">
                  <a:gsLst>
                    <a:gs pos="0">
                      <a:srgbClr val="ED8C00"/>
                    </a:gs>
                    <a:gs pos="100000">
                      <a:srgbClr val="D12630"/>
                    </a:gs>
                    <a:gs pos="75000">
                      <a:srgbClr val="DB4505"/>
                    </a:gs>
                  </a:gsLst>
                  <a:path path="circle">
                    <a:fillToRect t="100000" r="100000"/>
                  </a:path>
                  <a:tileRect l="-100000" b="-100000"/>
                </a:gradFill>
                <a:latin typeface="Calibri"/>
                <a:cs typeface="Calibri"/>
              </a:defRPr>
            </a:lvl1pPr>
          </a:lstStyle>
          <a:p>
            <a:endParaRPr lang="en-US" dirty="0"/>
          </a:p>
        </p:txBody>
      </p:sp>
      <p:sp>
        <p:nvSpPr>
          <p:cNvPr id="7" name="Content Placeholder 2"/>
          <p:cNvSpPr>
            <a:spLocks noGrp="1"/>
          </p:cNvSpPr>
          <p:nvPr>
            <p:ph sz="half" idx="1"/>
          </p:nvPr>
        </p:nvSpPr>
        <p:spPr>
          <a:xfrm>
            <a:off x="4715939" y="1134531"/>
            <a:ext cx="4275667" cy="3048002"/>
          </a:xfrm>
        </p:spPr>
        <p:txBody>
          <a:bodyPr lIns="0" tIns="0" rIns="0" bIns="0">
            <a:normAutofit/>
          </a:bodyPr>
          <a:lstStyle>
            <a:lvl1pPr>
              <a:buClr>
                <a:srgbClr val="DB4505"/>
              </a:buClr>
              <a:defRPr sz="1760" spc="-100">
                <a:solidFill>
                  <a:srgbClr val="63666B"/>
                </a:solidFill>
              </a:defRPr>
            </a:lvl1pPr>
            <a:lvl2pPr marL="914400" indent="-457200">
              <a:buClr>
                <a:srgbClr val="DB4505"/>
              </a:buClr>
              <a:buFont typeface="Wingdings" charset="2"/>
              <a:buAutoNum type="arabicPlain"/>
              <a:defRPr sz="1760" spc="-100">
                <a:solidFill>
                  <a:srgbClr val="63666B"/>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p:txBody>
      </p:sp>
      <p:sp>
        <p:nvSpPr>
          <p:cNvPr id="8" name="Text Placeholder 3"/>
          <p:cNvSpPr>
            <a:spLocks noGrp="1"/>
          </p:cNvSpPr>
          <p:nvPr>
            <p:ph type="body" sz="half" idx="2"/>
          </p:nvPr>
        </p:nvSpPr>
        <p:spPr>
          <a:xfrm>
            <a:off x="482603" y="1134530"/>
            <a:ext cx="4080930" cy="1295403"/>
          </a:xfrm>
        </p:spPr>
        <p:txBody>
          <a:bodyPr lIns="0" tIns="0" rIns="0" bIns="0">
            <a:normAutofit/>
          </a:bodyPr>
          <a:lstStyle>
            <a:lvl1pPr marL="0" indent="0">
              <a:buNone/>
              <a:defRPr sz="2240" spc="-100">
                <a:solidFill>
                  <a:srgbClr val="ED8C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9" name="Text Placeholder 3"/>
          <p:cNvSpPr>
            <a:spLocks noGrp="1"/>
          </p:cNvSpPr>
          <p:nvPr>
            <p:ph type="body" sz="half" idx="10"/>
          </p:nvPr>
        </p:nvSpPr>
        <p:spPr>
          <a:xfrm>
            <a:off x="482603" y="2514600"/>
            <a:ext cx="4080930" cy="1667933"/>
          </a:xfrm>
        </p:spPr>
        <p:txBody>
          <a:bodyPr lIns="0" tIns="0" rIns="0" bIns="0">
            <a:normAutofit/>
          </a:bodyPr>
          <a:lstStyle>
            <a:lvl1pPr marL="0" indent="0">
              <a:buNone/>
              <a:defRPr sz="1760" spc="-100">
                <a:solidFill>
                  <a:srgbClr val="63666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cxnSp>
        <p:nvCxnSpPr>
          <p:cNvPr id="10" name="Straight Connector 9"/>
          <p:cNvCxnSpPr/>
          <p:nvPr userDrawn="1"/>
        </p:nvCxnSpPr>
        <p:spPr>
          <a:xfrm>
            <a:off x="-135467" y="4301060"/>
            <a:ext cx="9372600" cy="0"/>
          </a:xfrm>
          <a:prstGeom prst="line">
            <a:avLst/>
          </a:prstGeom>
          <a:ln w="19050" cmpd="sng">
            <a:gradFill flip="none" rotWithShape="1">
              <a:gsLst>
                <a:gs pos="0">
                  <a:srgbClr val="ED8C00"/>
                </a:gs>
                <a:gs pos="100000">
                  <a:srgbClr val="D12630"/>
                </a:gs>
                <a:gs pos="75000">
                  <a:srgbClr val="DB4505"/>
                </a:gs>
              </a:gsLst>
              <a:path path="circle">
                <a:fillToRect t="100000" r="100000"/>
              </a:path>
              <a:tileRect l="-100000" b="-100000"/>
            </a:gradFill>
          </a:ln>
          <a:effectLst/>
        </p:spPr>
        <p:style>
          <a:lnRef idx="2">
            <a:schemeClr val="accent1"/>
          </a:lnRef>
          <a:fillRef idx="0">
            <a:schemeClr val="accent1"/>
          </a:fillRef>
          <a:effectRef idx="1">
            <a:schemeClr val="accent1"/>
          </a:effectRef>
          <a:fontRef idx="minor">
            <a:schemeClr val="tx1"/>
          </a:fontRef>
        </p:style>
      </p:cxnSp>
      <p:pic>
        <p:nvPicPr>
          <p:cNvPr id="13" name="Picture 12" descr="Scot Gov - Colo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130" y="4582328"/>
            <a:ext cx="1490916" cy="277539"/>
          </a:xfrm>
          <a:prstGeom prst="rect">
            <a:avLst/>
          </a:prstGeom>
        </p:spPr>
      </p:pic>
      <p:pic>
        <p:nvPicPr>
          <p:cNvPr id="14" name="Picture 13" descr="SEFARI Logo - Colou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3732" y="4518165"/>
            <a:ext cx="1261533" cy="400971"/>
          </a:xfrm>
          <a:prstGeom prst="rect">
            <a:avLst/>
          </a:prstGeom>
        </p:spPr>
      </p:pic>
    </p:spTree>
    <p:extLst>
      <p:ext uri="{BB962C8B-B14F-4D97-AF65-F5344CB8AC3E}">
        <p14:creationId xmlns:p14="http://schemas.microsoft.com/office/powerpoint/2010/main" val="24526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9" name="Rectangle 8"/>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SEFARI Logo - 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15" name="Picture 14" descr="Scot Gov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pic>
        <p:nvPicPr>
          <p:cNvPr id="16" name="Picture 15" descr="Divider 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85733" y="13367"/>
            <a:ext cx="4758267" cy="4287694"/>
          </a:xfrm>
          <a:prstGeom prst="rect">
            <a:avLst/>
          </a:prstGeom>
        </p:spPr>
      </p:pic>
      <p:sp>
        <p:nvSpPr>
          <p:cNvPr id="8"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spTree>
    <p:extLst>
      <p:ext uri="{BB962C8B-B14F-4D97-AF65-F5344CB8AC3E}">
        <p14:creationId xmlns:p14="http://schemas.microsoft.com/office/powerpoint/2010/main" val="123254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6" name="Rectangle 15"/>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vider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0900" y="0"/>
            <a:ext cx="4773100" cy="4301060"/>
          </a:xfrm>
          <a:prstGeom prst="rect">
            <a:avLst/>
          </a:prstGeom>
        </p:spPr>
      </p:pic>
      <p:pic>
        <p:nvPicPr>
          <p:cNvPr id="8" name="Picture 7"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9" name="Picture 8"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sp>
        <p:nvSpPr>
          <p:cNvPr id="12"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cxnSp>
        <p:nvCxnSpPr>
          <p:cNvPr id="17" name="Straight Connector 16"/>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11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6" name="Rectangle 15"/>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Divider 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135" y="0"/>
            <a:ext cx="4758266" cy="4301059"/>
          </a:xfrm>
          <a:prstGeom prst="rect">
            <a:avLst/>
          </a:prstGeom>
        </p:spPr>
      </p:pic>
      <p:pic>
        <p:nvPicPr>
          <p:cNvPr id="8" name="Picture 7"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9" name="Picture 8"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sp>
        <p:nvSpPr>
          <p:cNvPr id="12"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cxnSp>
        <p:nvCxnSpPr>
          <p:cNvPr id="17" name="Straight Connector 16"/>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70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16" name="Rectangle 15"/>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Divider 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32954" y="16934"/>
            <a:ext cx="4744913" cy="4275660"/>
          </a:xfrm>
          <a:prstGeom prst="rect">
            <a:avLst/>
          </a:prstGeom>
        </p:spPr>
      </p:pic>
      <p:pic>
        <p:nvPicPr>
          <p:cNvPr id="8" name="Picture 7"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9" name="Picture 8"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sp>
        <p:nvSpPr>
          <p:cNvPr id="12"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cxnSp>
        <p:nvCxnSpPr>
          <p:cNvPr id="17" name="Straight Connector 16"/>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43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34392D3-DC23-B54B-A449-E08A83F891EE}" type="datetimeFigureOut">
              <a:rPr lang="en-US" smtClean="0"/>
              <a:t>5/18/23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71AE71D-21C4-D647-9187-5E8175B24F64}" type="slidenum">
              <a:rPr lang="en-US" smtClean="0"/>
              <a:t>‹#›</a:t>
            </a:fld>
            <a:endParaRPr lang="en-US"/>
          </a:p>
        </p:txBody>
      </p:sp>
    </p:spTree>
    <p:extLst>
      <p:ext uri="{BB962C8B-B14F-4D97-AF65-F5344CB8AC3E}">
        <p14:creationId xmlns:p14="http://schemas.microsoft.com/office/powerpoint/2010/main" val="409167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3"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9" r:id="rId15"/>
    <p:sldLayoutId id="2147483670" r:id="rId16"/>
    <p:sldLayoutId id="2147483671"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898" y="834633"/>
            <a:ext cx="8422642" cy="1854982"/>
          </a:xfrm>
        </p:spPr>
        <p:txBody>
          <a:bodyPr/>
          <a:lstStyle/>
          <a:p>
            <a:r>
              <a:rPr lang="en-US" dirty="0"/>
              <a:t>Cost-effective and sustainable Reduction of GHGs from ruminant production from Scotland</a:t>
            </a:r>
            <a:br>
              <a:rPr lang="en-US" dirty="0"/>
            </a:br>
            <a:endParaRPr lang="en-US" dirty="0"/>
          </a:p>
        </p:txBody>
      </p:sp>
      <p:sp>
        <p:nvSpPr>
          <p:cNvPr id="3" name="Text Placeholder 2"/>
          <p:cNvSpPr>
            <a:spLocks noGrp="1"/>
          </p:cNvSpPr>
          <p:nvPr>
            <p:ph type="body" idx="1"/>
          </p:nvPr>
        </p:nvSpPr>
        <p:spPr>
          <a:xfrm>
            <a:off x="469898" y="3381376"/>
            <a:ext cx="7517318" cy="1762124"/>
          </a:xfrm>
        </p:spPr>
        <p:txBody>
          <a:bodyPr>
            <a:normAutofit/>
          </a:bodyPr>
          <a:lstStyle/>
          <a:p>
            <a:r>
              <a:rPr lang="en-US" dirty="0"/>
              <a:t>Eileen Wall and Jamie Newbold, SRUC</a:t>
            </a:r>
          </a:p>
          <a:p>
            <a:r>
              <a:rPr lang="en-US" dirty="0"/>
              <a:t>Stefan Hoyte, Scottish Govt</a:t>
            </a:r>
          </a:p>
        </p:txBody>
      </p:sp>
    </p:spTree>
    <p:extLst>
      <p:ext uri="{BB962C8B-B14F-4D97-AF65-F5344CB8AC3E}">
        <p14:creationId xmlns:p14="http://schemas.microsoft.com/office/powerpoint/2010/main" val="158361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9732-EF7D-28DA-66ED-D549D4C3953B}"/>
              </a:ext>
            </a:extLst>
          </p:cNvPr>
          <p:cNvSpPr>
            <a:spLocks noGrp="1"/>
          </p:cNvSpPr>
          <p:nvPr>
            <p:ph type="title"/>
          </p:nvPr>
        </p:nvSpPr>
        <p:spPr>
          <a:xfrm>
            <a:off x="482602" y="349942"/>
            <a:ext cx="6695437" cy="589855"/>
          </a:xfrm>
        </p:spPr>
        <p:txBody>
          <a:bodyPr>
            <a:normAutofit fontScale="90000"/>
          </a:bodyPr>
          <a:lstStyle/>
          <a:p>
            <a:r>
              <a:rPr lang="en-GB" dirty="0"/>
              <a:t>The need to breed and feed for net zero</a:t>
            </a:r>
          </a:p>
        </p:txBody>
      </p:sp>
      <p:sp>
        <p:nvSpPr>
          <p:cNvPr id="3" name="Content Placeholder 2">
            <a:extLst>
              <a:ext uri="{FF2B5EF4-FFF2-40B4-BE49-F238E27FC236}">
                <a16:creationId xmlns:a16="http://schemas.microsoft.com/office/drawing/2014/main" id="{7221D496-213B-CCBF-88D5-E8C0367B03B7}"/>
              </a:ext>
            </a:extLst>
          </p:cNvPr>
          <p:cNvSpPr>
            <a:spLocks noGrp="1"/>
          </p:cNvSpPr>
          <p:nvPr>
            <p:ph sz="half" idx="1"/>
          </p:nvPr>
        </p:nvSpPr>
        <p:spPr/>
        <p:txBody>
          <a:bodyPr>
            <a:normAutofit/>
          </a:bodyPr>
          <a:lstStyle/>
          <a:p>
            <a:r>
              <a:rPr lang="en-GB" sz="1800" dirty="0"/>
              <a:t>Some R&amp;D required on some</a:t>
            </a:r>
          </a:p>
          <a:p>
            <a:pPr marL="457200" lvl="1" indent="0">
              <a:buNone/>
            </a:pPr>
            <a:r>
              <a:rPr lang="en-GB" sz="1800" dirty="0"/>
              <a:t>Testing tool(s) in Scottish context</a:t>
            </a:r>
          </a:p>
          <a:p>
            <a:pPr marL="457200" lvl="1" indent="0">
              <a:buNone/>
            </a:pPr>
            <a:r>
              <a:rPr lang="en-GB" sz="1800" dirty="0"/>
              <a:t>More product development</a:t>
            </a:r>
          </a:p>
          <a:p>
            <a:pPr marL="457200" lvl="1" indent="0">
              <a:buNone/>
            </a:pPr>
            <a:r>
              <a:rPr lang="en-GB" sz="1800" dirty="0"/>
              <a:t>Policy levers to achieve adoption</a:t>
            </a:r>
          </a:p>
          <a:p>
            <a:r>
              <a:rPr lang="en-GB" sz="1800" dirty="0"/>
              <a:t>Added/New R&amp;D</a:t>
            </a:r>
          </a:p>
          <a:p>
            <a:pPr marL="457200" lvl="1" indent="0">
              <a:buNone/>
            </a:pPr>
            <a:r>
              <a:rPr lang="en-GB" sz="1800" dirty="0"/>
              <a:t>Integration with non-animal interventions</a:t>
            </a:r>
          </a:p>
          <a:p>
            <a:pPr marL="457200" lvl="1" indent="0">
              <a:buNone/>
            </a:pPr>
            <a:r>
              <a:rPr lang="en-GB" sz="1800" dirty="0"/>
              <a:t>Technology development &amp; delivery</a:t>
            </a:r>
          </a:p>
          <a:p>
            <a:pPr marL="457200" lvl="1" indent="0">
              <a:buNone/>
            </a:pPr>
            <a:r>
              <a:rPr lang="en-GB" sz="1800" dirty="0"/>
              <a:t>Policy, food chain testing</a:t>
            </a:r>
          </a:p>
          <a:p>
            <a:pPr marL="457200" lvl="1" indent="0">
              <a:buNone/>
            </a:pPr>
            <a:endParaRPr lang="en-GB" sz="1800" dirty="0"/>
          </a:p>
          <a:p>
            <a:endParaRPr lang="en-GB" sz="1800" dirty="0"/>
          </a:p>
        </p:txBody>
      </p:sp>
      <p:sp>
        <p:nvSpPr>
          <p:cNvPr id="4" name="Text Placeholder 3">
            <a:extLst>
              <a:ext uri="{FF2B5EF4-FFF2-40B4-BE49-F238E27FC236}">
                <a16:creationId xmlns:a16="http://schemas.microsoft.com/office/drawing/2014/main" id="{C6A7EEAF-BA07-28B8-AD4B-DDDBB274AC79}"/>
              </a:ext>
            </a:extLst>
          </p:cNvPr>
          <p:cNvSpPr>
            <a:spLocks noGrp="1"/>
          </p:cNvSpPr>
          <p:nvPr>
            <p:ph type="body" sz="half" idx="2"/>
          </p:nvPr>
        </p:nvSpPr>
        <p:spPr/>
        <p:txBody>
          <a:bodyPr>
            <a:normAutofit/>
          </a:bodyPr>
          <a:lstStyle/>
          <a:p>
            <a:r>
              <a:rPr lang="en-GB" sz="1800" dirty="0"/>
              <a:t>Many tools available</a:t>
            </a:r>
          </a:p>
          <a:p>
            <a:pPr lvl="1"/>
            <a:r>
              <a:rPr lang="en-GB" sz="1800" dirty="0"/>
              <a:t>Research on context and situational valuation</a:t>
            </a:r>
          </a:p>
          <a:p>
            <a:pPr lvl="1"/>
            <a:r>
              <a:rPr lang="en-GB" sz="1800" dirty="0"/>
              <a:t>Support for practice improvement</a:t>
            </a:r>
          </a:p>
          <a:p>
            <a:endParaRPr lang="en-US" dirty="0"/>
          </a:p>
        </p:txBody>
      </p:sp>
      <p:sp>
        <p:nvSpPr>
          <p:cNvPr id="5" name="Text Placeholder 4">
            <a:extLst>
              <a:ext uri="{FF2B5EF4-FFF2-40B4-BE49-F238E27FC236}">
                <a16:creationId xmlns:a16="http://schemas.microsoft.com/office/drawing/2014/main" id="{AF25C516-89EF-E5BE-3287-C3F3D3F1CECC}"/>
              </a:ext>
            </a:extLst>
          </p:cNvPr>
          <p:cNvSpPr>
            <a:spLocks noGrp="1"/>
          </p:cNvSpPr>
          <p:nvPr>
            <p:ph type="body" sz="half" idx="10"/>
          </p:nvPr>
        </p:nvSpPr>
        <p:spPr/>
        <p:txBody>
          <a:bodyPr>
            <a:normAutofit/>
          </a:bodyPr>
          <a:lstStyle/>
          <a:p>
            <a:endParaRPr lang="en-US" dirty="0"/>
          </a:p>
        </p:txBody>
      </p:sp>
      <p:pic>
        <p:nvPicPr>
          <p:cNvPr id="2050" name="Picture 2" descr="The cow jumps over the moon - Openclipart">
            <a:extLst>
              <a:ext uri="{FF2B5EF4-FFF2-40B4-BE49-F238E27FC236}">
                <a16:creationId xmlns:a16="http://schemas.microsoft.com/office/drawing/2014/main" id="{DB077763-81AA-4335-54B3-D34349094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87" y="2487179"/>
            <a:ext cx="1858361" cy="172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35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560" y="241500"/>
            <a:ext cx="7336371" cy="2808815"/>
          </a:xfrm>
        </p:spPr>
        <p:txBody>
          <a:bodyPr/>
          <a:lstStyle/>
          <a:p>
            <a:r>
              <a:rPr lang="en-US" sz="6600" dirty="0"/>
              <a:t>Thank you</a:t>
            </a:r>
          </a:p>
        </p:txBody>
      </p:sp>
      <p:sp>
        <p:nvSpPr>
          <p:cNvPr id="3" name="Text Placeholder 2"/>
          <p:cNvSpPr>
            <a:spLocks noGrp="1"/>
          </p:cNvSpPr>
          <p:nvPr>
            <p:ph type="body" sz="quarter" idx="10"/>
          </p:nvPr>
        </p:nvSpPr>
        <p:spPr>
          <a:xfrm>
            <a:off x="1964267" y="3593571"/>
            <a:ext cx="1490133" cy="466725"/>
          </a:xfrm>
        </p:spPr>
        <p:txBody>
          <a:bodyPr/>
          <a:lstStyle/>
          <a:p>
            <a:r>
              <a:rPr lang="en-US" dirty="0" err="1"/>
              <a:t>sefari.scot</a:t>
            </a:r>
            <a:endParaRPr lang="en-US" dirty="0"/>
          </a:p>
        </p:txBody>
      </p:sp>
      <p:sp>
        <p:nvSpPr>
          <p:cNvPr id="4" name="Text Placeholder 3"/>
          <p:cNvSpPr>
            <a:spLocks noGrp="1"/>
          </p:cNvSpPr>
          <p:nvPr>
            <p:ph type="body" sz="quarter" idx="11"/>
          </p:nvPr>
        </p:nvSpPr>
        <p:spPr>
          <a:xfrm>
            <a:off x="3639312" y="3593571"/>
            <a:ext cx="1847087" cy="466725"/>
          </a:xfrm>
        </p:spPr>
        <p:txBody>
          <a:bodyPr/>
          <a:lstStyle/>
          <a:p>
            <a:r>
              <a:rPr lang="en-US" dirty="0" err="1"/>
              <a:t>info@sefari.scot</a:t>
            </a:r>
            <a:endParaRPr lang="en-US" dirty="0"/>
          </a:p>
        </p:txBody>
      </p:sp>
      <p:sp>
        <p:nvSpPr>
          <p:cNvPr id="5" name="Text Placeholder 4"/>
          <p:cNvSpPr>
            <a:spLocks noGrp="1"/>
          </p:cNvSpPr>
          <p:nvPr>
            <p:ph type="body" sz="quarter" idx="12"/>
          </p:nvPr>
        </p:nvSpPr>
        <p:spPr>
          <a:xfrm>
            <a:off x="5655732" y="3594630"/>
            <a:ext cx="1507066" cy="466725"/>
          </a:xfrm>
        </p:spPr>
        <p:txBody>
          <a:bodyPr/>
          <a:lstStyle/>
          <a:p>
            <a:r>
              <a:rPr lang="en-US" dirty="0"/>
              <a:t>@</a:t>
            </a:r>
            <a:r>
              <a:rPr lang="en-US" dirty="0" err="1"/>
              <a:t>SEFARIscot</a:t>
            </a:r>
            <a:endParaRPr lang="en-US" dirty="0"/>
          </a:p>
        </p:txBody>
      </p:sp>
      <p:pic>
        <p:nvPicPr>
          <p:cNvPr id="6" name="Graphic 5">
            <a:extLst>
              <a:ext uri="{FF2B5EF4-FFF2-40B4-BE49-F238E27FC236}">
                <a16:creationId xmlns:a16="http://schemas.microsoft.com/office/drawing/2014/main" id="{5C47A01D-40A0-852D-CFB5-6D57AD9084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2971" y="4413303"/>
            <a:ext cx="1575707" cy="680785"/>
          </a:xfrm>
          <a:prstGeom prst="rect">
            <a:avLst/>
          </a:prstGeom>
        </p:spPr>
      </p:pic>
      <p:pic>
        <p:nvPicPr>
          <p:cNvPr id="7" name="Picture 6" descr="A blue and green logo&#10;&#10;Description automatically generated with medium confidence">
            <a:extLst>
              <a:ext uri="{FF2B5EF4-FFF2-40B4-BE49-F238E27FC236}">
                <a16:creationId xmlns:a16="http://schemas.microsoft.com/office/drawing/2014/main" id="{7BD77EFC-45E5-AEB6-A60F-DCBDA6253441}"/>
              </a:ext>
            </a:extLst>
          </p:cNvPr>
          <p:cNvPicPr>
            <a:picLocks noChangeAspect="1"/>
          </p:cNvPicPr>
          <p:nvPr/>
        </p:nvPicPr>
        <p:blipFill rotWithShape="1">
          <a:blip r:embed="rId5"/>
          <a:srcRect l="3128" r="3331"/>
          <a:stretch/>
        </p:blipFill>
        <p:spPr>
          <a:xfrm>
            <a:off x="4665437" y="4419894"/>
            <a:ext cx="1050107" cy="590855"/>
          </a:xfrm>
          <a:prstGeom prst="rect">
            <a:avLst/>
          </a:prstGeom>
        </p:spPr>
      </p:pic>
      <p:pic>
        <p:nvPicPr>
          <p:cNvPr id="8" name="Picture 7" descr="A green and black logo&#10;&#10;Description automatically generated with low confidence">
            <a:extLst>
              <a:ext uri="{FF2B5EF4-FFF2-40B4-BE49-F238E27FC236}">
                <a16:creationId xmlns:a16="http://schemas.microsoft.com/office/drawing/2014/main" id="{A34F9389-B84A-6A5A-BDCF-B38FEFF9C5DE}"/>
              </a:ext>
            </a:extLst>
          </p:cNvPr>
          <p:cNvPicPr>
            <a:picLocks noChangeAspect="1"/>
          </p:cNvPicPr>
          <p:nvPr/>
        </p:nvPicPr>
        <p:blipFill>
          <a:blip r:embed="rId6"/>
          <a:stretch>
            <a:fillRect/>
          </a:stretch>
        </p:blipFill>
        <p:spPr>
          <a:xfrm>
            <a:off x="3484834" y="4445534"/>
            <a:ext cx="754593" cy="514928"/>
          </a:xfrm>
          <a:prstGeom prst="rect">
            <a:avLst/>
          </a:prstGeom>
        </p:spPr>
      </p:pic>
    </p:spTree>
    <p:extLst>
      <p:ext uri="{BB962C8B-B14F-4D97-AF65-F5344CB8AC3E}">
        <p14:creationId xmlns:p14="http://schemas.microsoft.com/office/powerpoint/2010/main" val="158664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1143000" y="1624013"/>
            <a:ext cx="6199585" cy="3382566"/>
          </a:xfrm>
          <a:noFill/>
        </p:spPr>
      </p:pic>
      <p:sp>
        <p:nvSpPr>
          <p:cNvPr id="83972" name="Rectangle 4"/>
          <p:cNvSpPr>
            <a:spLocks noGrp="1" noChangeArrowheads="1"/>
          </p:cNvSpPr>
          <p:nvPr>
            <p:ph type="title" idx="4294967295"/>
          </p:nvPr>
        </p:nvSpPr>
        <p:spPr>
          <a:xfrm>
            <a:off x="1143000" y="86916"/>
            <a:ext cx="6993396" cy="976313"/>
          </a:xfrm>
        </p:spPr>
        <p:txBody>
          <a:bodyPr/>
          <a:lstStyle/>
          <a:p>
            <a:pPr algn="ctr" eaLnBrk="1" hangingPunct="1">
              <a:defRPr/>
            </a:pPr>
            <a:r>
              <a:rPr lang="en-GB" altLang="en-US" sz="2400" dirty="0"/>
              <a:t>Greenhouse Emissions from Cattle Systems</a:t>
            </a:r>
          </a:p>
        </p:txBody>
      </p:sp>
      <p:sp>
        <p:nvSpPr>
          <p:cNvPr id="208899" name="AutoShape 3"/>
          <p:cNvSpPr>
            <a:spLocks noChangeArrowheads="1"/>
          </p:cNvSpPr>
          <p:nvPr/>
        </p:nvSpPr>
        <p:spPr bwMode="auto">
          <a:xfrm>
            <a:off x="2141935" y="2139553"/>
            <a:ext cx="2051447" cy="1079897"/>
          </a:xfrm>
          <a:prstGeom prst="flowChartAlternateProcess">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00066"/>
                </a:solidFill>
                <a:latin typeface="Arial" charset="0"/>
              </a:defRPr>
            </a:lvl1pPr>
            <a:lvl2pPr marL="742950" indent="-285750">
              <a:spcBef>
                <a:spcPct val="20000"/>
              </a:spcBef>
              <a:buChar char="–"/>
              <a:defRPr sz="2800">
                <a:solidFill>
                  <a:srgbClr val="0066CC"/>
                </a:solidFill>
                <a:latin typeface="Arial" charset="0"/>
              </a:defRPr>
            </a:lvl2pPr>
            <a:lvl3pPr marL="1143000" indent="-228600">
              <a:spcBef>
                <a:spcPct val="20000"/>
              </a:spcBef>
              <a:buChar char="•"/>
              <a:defRPr sz="2400">
                <a:solidFill>
                  <a:srgbClr val="0066CC"/>
                </a:solidFill>
                <a:latin typeface="Arial" charset="0"/>
              </a:defRPr>
            </a:lvl3pPr>
            <a:lvl4pPr marL="1600200" indent="-228600">
              <a:spcBef>
                <a:spcPct val="20000"/>
              </a:spcBef>
              <a:buChar char="–"/>
              <a:defRPr sz="2000">
                <a:solidFill>
                  <a:srgbClr val="0066CC"/>
                </a:solidFill>
                <a:latin typeface="Arial" charset="0"/>
              </a:defRPr>
            </a:lvl4pPr>
            <a:lvl5pPr marL="2057400" indent="-228600">
              <a:spcBef>
                <a:spcPct val="20000"/>
              </a:spcBef>
              <a:buChar char="»"/>
              <a:defRPr sz="2000">
                <a:solidFill>
                  <a:srgbClr val="0066CC"/>
                </a:solidFill>
                <a:latin typeface="Arial" charset="0"/>
              </a:defRPr>
            </a:lvl5pPr>
            <a:lvl6pPr marL="2514600" indent="-228600" eaLnBrk="0" fontAlgn="base" hangingPunct="0">
              <a:spcBef>
                <a:spcPct val="20000"/>
              </a:spcBef>
              <a:spcAft>
                <a:spcPct val="0"/>
              </a:spcAft>
              <a:buChar char="»"/>
              <a:defRPr sz="2000">
                <a:solidFill>
                  <a:srgbClr val="0066CC"/>
                </a:solidFill>
                <a:latin typeface="Arial" charset="0"/>
              </a:defRPr>
            </a:lvl6pPr>
            <a:lvl7pPr marL="2971800" indent="-228600" eaLnBrk="0" fontAlgn="base" hangingPunct="0">
              <a:spcBef>
                <a:spcPct val="20000"/>
              </a:spcBef>
              <a:spcAft>
                <a:spcPct val="0"/>
              </a:spcAft>
              <a:buChar char="»"/>
              <a:defRPr sz="2000">
                <a:solidFill>
                  <a:srgbClr val="0066CC"/>
                </a:solidFill>
                <a:latin typeface="Arial" charset="0"/>
              </a:defRPr>
            </a:lvl7pPr>
            <a:lvl8pPr marL="3429000" indent="-228600" eaLnBrk="0" fontAlgn="base" hangingPunct="0">
              <a:spcBef>
                <a:spcPct val="20000"/>
              </a:spcBef>
              <a:spcAft>
                <a:spcPct val="0"/>
              </a:spcAft>
              <a:buChar char="»"/>
              <a:defRPr sz="2000">
                <a:solidFill>
                  <a:srgbClr val="0066CC"/>
                </a:solidFill>
                <a:latin typeface="Arial" charset="0"/>
              </a:defRPr>
            </a:lvl8pPr>
            <a:lvl9pPr marL="3886200" indent="-228600" eaLnBrk="0" fontAlgn="base" hangingPunct="0">
              <a:spcBef>
                <a:spcPct val="20000"/>
              </a:spcBef>
              <a:spcAft>
                <a:spcPct val="0"/>
              </a:spcAft>
              <a:buChar char="»"/>
              <a:defRPr sz="2000">
                <a:solidFill>
                  <a:srgbClr val="0066CC"/>
                </a:solidFill>
                <a:latin typeface="Arial" charset="0"/>
              </a:defRPr>
            </a:lvl9pPr>
          </a:lstStyle>
          <a:p>
            <a:pPr eaLnBrk="1" hangingPunct="1">
              <a:spcBef>
                <a:spcPct val="0"/>
              </a:spcBef>
              <a:buFontTx/>
              <a:buNone/>
            </a:pPr>
            <a:endParaRPr lang="en-US" altLang="en-US" sz="1350">
              <a:solidFill>
                <a:schemeClr val="tx1"/>
              </a:solidFill>
            </a:endParaRPr>
          </a:p>
        </p:txBody>
      </p:sp>
      <p:sp>
        <p:nvSpPr>
          <p:cNvPr id="208901" name="AutoShape 5"/>
          <p:cNvSpPr>
            <a:spLocks noChangeArrowheads="1"/>
          </p:cNvSpPr>
          <p:nvPr/>
        </p:nvSpPr>
        <p:spPr bwMode="auto">
          <a:xfrm>
            <a:off x="1170385" y="1600200"/>
            <a:ext cx="6534150" cy="3509963"/>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00066"/>
                </a:solidFill>
                <a:latin typeface="Arial" charset="0"/>
              </a:defRPr>
            </a:lvl1pPr>
            <a:lvl2pPr marL="742950" indent="-285750">
              <a:spcBef>
                <a:spcPct val="20000"/>
              </a:spcBef>
              <a:buChar char="–"/>
              <a:defRPr sz="2800">
                <a:solidFill>
                  <a:srgbClr val="0066CC"/>
                </a:solidFill>
                <a:latin typeface="Arial" charset="0"/>
              </a:defRPr>
            </a:lvl2pPr>
            <a:lvl3pPr marL="1143000" indent="-228600">
              <a:spcBef>
                <a:spcPct val="20000"/>
              </a:spcBef>
              <a:buChar char="•"/>
              <a:defRPr sz="2400">
                <a:solidFill>
                  <a:srgbClr val="0066CC"/>
                </a:solidFill>
                <a:latin typeface="Arial" charset="0"/>
              </a:defRPr>
            </a:lvl3pPr>
            <a:lvl4pPr marL="1600200" indent="-228600">
              <a:spcBef>
                <a:spcPct val="20000"/>
              </a:spcBef>
              <a:buChar char="–"/>
              <a:defRPr sz="2000">
                <a:solidFill>
                  <a:srgbClr val="0066CC"/>
                </a:solidFill>
                <a:latin typeface="Arial" charset="0"/>
              </a:defRPr>
            </a:lvl4pPr>
            <a:lvl5pPr marL="2057400" indent="-228600">
              <a:spcBef>
                <a:spcPct val="20000"/>
              </a:spcBef>
              <a:buChar char="»"/>
              <a:defRPr sz="2000">
                <a:solidFill>
                  <a:srgbClr val="0066CC"/>
                </a:solidFill>
                <a:latin typeface="Arial" charset="0"/>
              </a:defRPr>
            </a:lvl5pPr>
            <a:lvl6pPr marL="2514600" indent="-228600" eaLnBrk="0" fontAlgn="base" hangingPunct="0">
              <a:spcBef>
                <a:spcPct val="20000"/>
              </a:spcBef>
              <a:spcAft>
                <a:spcPct val="0"/>
              </a:spcAft>
              <a:buChar char="»"/>
              <a:defRPr sz="2000">
                <a:solidFill>
                  <a:srgbClr val="0066CC"/>
                </a:solidFill>
                <a:latin typeface="Arial" charset="0"/>
              </a:defRPr>
            </a:lvl6pPr>
            <a:lvl7pPr marL="2971800" indent="-228600" eaLnBrk="0" fontAlgn="base" hangingPunct="0">
              <a:spcBef>
                <a:spcPct val="20000"/>
              </a:spcBef>
              <a:spcAft>
                <a:spcPct val="0"/>
              </a:spcAft>
              <a:buChar char="»"/>
              <a:defRPr sz="2000">
                <a:solidFill>
                  <a:srgbClr val="0066CC"/>
                </a:solidFill>
                <a:latin typeface="Arial" charset="0"/>
              </a:defRPr>
            </a:lvl7pPr>
            <a:lvl8pPr marL="3429000" indent="-228600" eaLnBrk="0" fontAlgn="base" hangingPunct="0">
              <a:spcBef>
                <a:spcPct val="20000"/>
              </a:spcBef>
              <a:spcAft>
                <a:spcPct val="0"/>
              </a:spcAft>
              <a:buChar char="»"/>
              <a:defRPr sz="2000">
                <a:solidFill>
                  <a:srgbClr val="0066CC"/>
                </a:solidFill>
                <a:latin typeface="Arial" charset="0"/>
              </a:defRPr>
            </a:lvl8pPr>
            <a:lvl9pPr marL="3886200" indent="-228600" eaLnBrk="0" fontAlgn="base" hangingPunct="0">
              <a:spcBef>
                <a:spcPct val="20000"/>
              </a:spcBef>
              <a:spcAft>
                <a:spcPct val="0"/>
              </a:spcAft>
              <a:buChar char="»"/>
              <a:defRPr sz="2000">
                <a:solidFill>
                  <a:srgbClr val="0066CC"/>
                </a:solidFill>
                <a:latin typeface="Arial" charset="0"/>
              </a:defRPr>
            </a:lvl9pPr>
          </a:lstStyle>
          <a:p>
            <a:pPr eaLnBrk="1" hangingPunct="1">
              <a:spcBef>
                <a:spcPct val="0"/>
              </a:spcBef>
              <a:buFontTx/>
              <a:buNone/>
            </a:pPr>
            <a:endParaRPr lang="en-US" altLang="en-US" sz="1350">
              <a:solidFill>
                <a:schemeClr val="tx1"/>
              </a:solidFill>
            </a:endParaRPr>
          </a:p>
        </p:txBody>
      </p:sp>
      <p:sp>
        <p:nvSpPr>
          <p:cNvPr id="208902" name="AutoShape 6"/>
          <p:cNvSpPr>
            <a:spLocks noChangeArrowheads="1"/>
          </p:cNvSpPr>
          <p:nvPr/>
        </p:nvSpPr>
        <p:spPr bwMode="auto">
          <a:xfrm>
            <a:off x="6893719" y="2247901"/>
            <a:ext cx="1107281" cy="1889522"/>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rgbClr val="000066"/>
                </a:solidFill>
                <a:latin typeface="Arial" charset="0"/>
              </a:defRPr>
            </a:lvl1pPr>
            <a:lvl2pPr marL="742950" indent="-285750">
              <a:spcBef>
                <a:spcPct val="20000"/>
              </a:spcBef>
              <a:buChar char="–"/>
              <a:defRPr sz="2800">
                <a:solidFill>
                  <a:srgbClr val="0066CC"/>
                </a:solidFill>
                <a:latin typeface="Arial" charset="0"/>
              </a:defRPr>
            </a:lvl2pPr>
            <a:lvl3pPr marL="1143000" indent="-228600">
              <a:spcBef>
                <a:spcPct val="20000"/>
              </a:spcBef>
              <a:buChar char="•"/>
              <a:defRPr sz="2400">
                <a:solidFill>
                  <a:srgbClr val="0066CC"/>
                </a:solidFill>
                <a:latin typeface="Arial" charset="0"/>
              </a:defRPr>
            </a:lvl3pPr>
            <a:lvl4pPr marL="1600200" indent="-228600">
              <a:spcBef>
                <a:spcPct val="20000"/>
              </a:spcBef>
              <a:buChar char="–"/>
              <a:defRPr sz="2000">
                <a:solidFill>
                  <a:srgbClr val="0066CC"/>
                </a:solidFill>
                <a:latin typeface="Arial" charset="0"/>
              </a:defRPr>
            </a:lvl4pPr>
            <a:lvl5pPr marL="2057400" indent="-228600">
              <a:spcBef>
                <a:spcPct val="20000"/>
              </a:spcBef>
              <a:buChar char="»"/>
              <a:defRPr sz="2000">
                <a:solidFill>
                  <a:srgbClr val="0066CC"/>
                </a:solidFill>
                <a:latin typeface="Arial" charset="0"/>
              </a:defRPr>
            </a:lvl5pPr>
            <a:lvl6pPr marL="2514600" indent="-228600" eaLnBrk="0" fontAlgn="base" hangingPunct="0">
              <a:spcBef>
                <a:spcPct val="20000"/>
              </a:spcBef>
              <a:spcAft>
                <a:spcPct val="0"/>
              </a:spcAft>
              <a:buChar char="»"/>
              <a:defRPr sz="2000">
                <a:solidFill>
                  <a:srgbClr val="0066CC"/>
                </a:solidFill>
                <a:latin typeface="Arial" charset="0"/>
              </a:defRPr>
            </a:lvl6pPr>
            <a:lvl7pPr marL="2971800" indent="-228600" eaLnBrk="0" fontAlgn="base" hangingPunct="0">
              <a:spcBef>
                <a:spcPct val="20000"/>
              </a:spcBef>
              <a:spcAft>
                <a:spcPct val="0"/>
              </a:spcAft>
              <a:buChar char="»"/>
              <a:defRPr sz="2000">
                <a:solidFill>
                  <a:srgbClr val="0066CC"/>
                </a:solidFill>
                <a:latin typeface="Arial" charset="0"/>
              </a:defRPr>
            </a:lvl7pPr>
            <a:lvl8pPr marL="3429000" indent="-228600" eaLnBrk="0" fontAlgn="base" hangingPunct="0">
              <a:spcBef>
                <a:spcPct val="20000"/>
              </a:spcBef>
              <a:spcAft>
                <a:spcPct val="0"/>
              </a:spcAft>
              <a:buChar char="»"/>
              <a:defRPr sz="2000">
                <a:solidFill>
                  <a:srgbClr val="0066CC"/>
                </a:solidFill>
                <a:latin typeface="Arial" charset="0"/>
              </a:defRPr>
            </a:lvl8pPr>
            <a:lvl9pPr marL="3886200" indent="-228600" eaLnBrk="0" fontAlgn="base" hangingPunct="0">
              <a:spcBef>
                <a:spcPct val="20000"/>
              </a:spcBef>
              <a:spcAft>
                <a:spcPct val="0"/>
              </a:spcAft>
              <a:buChar char="»"/>
              <a:defRPr sz="2000">
                <a:solidFill>
                  <a:srgbClr val="0066CC"/>
                </a:solidFill>
                <a:latin typeface="Arial" charset="0"/>
              </a:defRPr>
            </a:lvl9pPr>
          </a:lstStyle>
          <a:p>
            <a:pPr algn="ctr" eaLnBrk="1" hangingPunct="1">
              <a:spcBef>
                <a:spcPct val="0"/>
              </a:spcBef>
              <a:buFontTx/>
              <a:buNone/>
            </a:pPr>
            <a:r>
              <a:rPr lang="en-GB" altLang="en-US" sz="1350">
                <a:solidFill>
                  <a:schemeClr val="tx1"/>
                </a:solidFill>
              </a:rPr>
              <a:t>Processing, </a:t>
            </a:r>
          </a:p>
          <a:p>
            <a:pPr algn="ctr" eaLnBrk="1" hangingPunct="1">
              <a:spcBef>
                <a:spcPct val="0"/>
              </a:spcBef>
              <a:buFontTx/>
              <a:buNone/>
            </a:pPr>
            <a:r>
              <a:rPr lang="en-GB" altLang="en-US" sz="1350">
                <a:solidFill>
                  <a:schemeClr val="tx1"/>
                </a:solidFill>
              </a:rPr>
              <a:t>retail, </a:t>
            </a:r>
          </a:p>
          <a:p>
            <a:pPr algn="ctr" eaLnBrk="1" hangingPunct="1">
              <a:spcBef>
                <a:spcPct val="0"/>
              </a:spcBef>
              <a:buFontTx/>
              <a:buNone/>
            </a:pPr>
            <a:r>
              <a:rPr lang="en-GB" altLang="en-US" sz="1350">
                <a:solidFill>
                  <a:schemeClr val="tx1"/>
                </a:solidFill>
              </a:rPr>
              <a:t>waste</a:t>
            </a:r>
          </a:p>
        </p:txBody>
      </p:sp>
      <p:sp>
        <p:nvSpPr>
          <p:cNvPr id="208904" name="Text Box 8"/>
          <p:cNvSpPr txBox="1">
            <a:spLocks noChangeArrowheads="1"/>
          </p:cNvSpPr>
          <p:nvPr/>
        </p:nvSpPr>
        <p:spPr bwMode="auto">
          <a:xfrm>
            <a:off x="2264569" y="1796654"/>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charset="0"/>
              </a:defRPr>
            </a:lvl1pPr>
            <a:lvl2pPr marL="742950" indent="-285750">
              <a:spcBef>
                <a:spcPct val="20000"/>
              </a:spcBef>
              <a:buChar char="–"/>
              <a:defRPr sz="2800">
                <a:solidFill>
                  <a:srgbClr val="0066CC"/>
                </a:solidFill>
                <a:latin typeface="Arial" charset="0"/>
              </a:defRPr>
            </a:lvl2pPr>
            <a:lvl3pPr marL="1143000" indent="-228600">
              <a:spcBef>
                <a:spcPct val="20000"/>
              </a:spcBef>
              <a:buChar char="•"/>
              <a:defRPr sz="2400">
                <a:solidFill>
                  <a:srgbClr val="0066CC"/>
                </a:solidFill>
                <a:latin typeface="Arial" charset="0"/>
              </a:defRPr>
            </a:lvl3pPr>
            <a:lvl4pPr marL="1600200" indent="-228600">
              <a:spcBef>
                <a:spcPct val="20000"/>
              </a:spcBef>
              <a:buChar char="–"/>
              <a:defRPr sz="2000">
                <a:solidFill>
                  <a:srgbClr val="0066CC"/>
                </a:solidFill>
                <a:latin typeface="Arial" charset="0"/>
              </a:defRPr>
            </a:lvl4pPr>
            <a:lvl5pPr marL="2057400" indent="-228600">
              <a:spcBef>
                <a:spcPct val="20000"/>
              </a:spcBef>
              <a:buChar char="»"/>
              <a:defRPr sz="2000">
                <a:solidFill>
                  <a:srgbClr val="0066CC"/>
                </a:solidFill>
                <a:latin typeface="Arial" charset="0"/>
              </a:defRPr>
            </a:lvl5pPr>
            <a:lvl6pPr marL="2514600" indent="-228600" eaLnBrk="0" fontAlgn="base" hangingPunct="0">
              <a:spcBef>
                <a:spcPct val="20000"/>
              </a:spcBef>
              <a:spcAft>
                <a:spcPct val="0"/>
              </a:spcAft>
              <a:buChar char="»"/>
              <a:defRPr sz="2000">
                <a:solidFill>
                  <a:srgbClr val="0066CC"/>
                </a:solidFill>
                <a:latin typeface="Arial" charset="0"/>
              </a:defRPr>
            </a:lvl6pPr>
            <a:lvl7pPr marL="2971800" indent="-228600" eaLnBrk="0" fontAlgn="base" hangingPunct="0">
              <a:spcBef>
                <a:spcPct val="20000"/>
              </a:spcBef>
              <a:spcAft>
                <a:spcPct val="0"/>
              </a:spcAft>
              <a:buChar char="»"/>
              <a:defRPr sz="2000">
                <a:solidFill>
                  <a:srgbClr val="0066CC"/>
                </a:solidFill>
                <a:latin typeface="Arial" charset="0"/>
              </a:defRPr>
            </a:lvl7pPr>
            <a:lvl8pPr marL="3429000" indent="-228600" eaLnBrk="0" fontAlgn="base" hangingPunct="0">
              <a:spcBef>
                <a:spcPct val="20000"/>
              </a:spcBef>
              <a:spcAft>
                <a:spcPct val="0"/>
              </a:spcAft>
              <a:buChar char="»"/>
              <a:defRPr sz="2000">
                <a:solidFill>
                  <a:srgbClr val="0066CC"/>
                </a:solidFill>
                <a:latin typeface="Arial" charset="0"/>
              </a:defRPr>
            </a:lvl8pPr>
            <a:lvl9pPr marL="3886200" indent="-228600" eaLnBrk="0" fontAlgn="base" hangingPunct="0">
              <a:spcBef>
                <a:spcPct val="20000"/>
              </a:spcBef>
              <a:spcAft>
                <a:spcPct val="0"/>
              </a:spcAft>
              <a:buChar char="»"/>
              <a:defRPr sz="2000">
                <a:solidFill>
                  <a:srgbClr val="0066CC"/>
                </a:solidFill>
                <a:latin typeface="Arial" charset="0"/>
              </a:defRPr>
            </a:lvl9pPr>
          </a:lstStyle>
          <a:p>
            <a:pPr eaLnBrk="1" hangingPunct="1">
              <a:spcBef>
                <a:spcPct val="0"/>
              </a:spcBef>
              <a:buFontTx/>
              <a:buNone/>
            </a:pPr>
            <a:r>
              <a:rPr lang="en-GB" altLang="en-US" sz="1800" b="1" dirty="0">
                <a:solidFill>
                  <a:srgbClr val="FF0000"/>
                </a:solidFill>
              </a:rPr>
              <a:t>The cow</a:t>
            </a:r>
          </a:p>
        </p:txBody>
      </p:sp>
      <p:sp>
        <p:nvSpPr>
          <p:cNvPr id="208905" name="Text Box 9"/>
          <p:cNvSpPr txBox="1">
            <a:spLocks noChangeArrowheads="1"/>
          </p:cNvSpPr>
          <p:nvPr/>
        </p:nvSpPr>
        <p:spPr bwMode="auto">
          <a:xfrm>
            <a:off x="3032523" y="1275160"/>
            <a:ext cx="2941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charset="0"/>
              </a:defRPr>
            </a:lvl1pPr>
            <a:lvl2pPr marL="742950" indent="-285750">
              <a:spcBef>
                <a:spcPct val="20000"/>
              </a:spcBef>
              <a:buChar char="–"/>
              <a:defRPr sz="2800">
                <a:solidFill>
                  <a:srgbClr val="0066CC"/>
                </a:solidFill>
                <a:latin typeface="Arial" charset="0"/>
              </a:defRPr>
            </a:lvl2pPr>
            <a:lvl3pPr marL="1143000" indent="-228600">
              <a:spcBef>
                <a:spcPct val="20000"/>
              </a:spcBef>
              <a:buChar char="•"/>
              <a:defRPr sz="2400">
                <a:solidFill>
                  <a:srgbClr val="0066CC"/>
                </a:solidFill>
                <a:latin typeface="Arial" charset="0"/>
              </a:defRPr>
            </a:lvl3pPr>
            <a:lvl4pPr marL="1600200" indent="-228600">
              <a:spcBef>
                <a:spcPct val="20000"/>
              </a:spcBef>
              <a:buChar char="–"/>
              <a:defRPr sz="2000">
                <a:solidFill>
                  <a:srgbClr val="0066CC"/>
                </a:solidFill>
                <a:latin typeface="Arial" charset="0"/>
              </a:defRPr>
            </a:lvl4pPr>
            <a:lvl5pPr marL="2057400" indent="-228600">
              <a:spcBef>
                <a:spcPct val="20000"/>
              </a:spcBef>
              <a:buChar char="»"/>
              <a:defRPr sz="2000">
                <a:solidFill>
                  <a:srgbClr val="0066CC"/>
                </a:solidFill>
                <a:latin typeface="Arial" charset="0"/>
              </a:defRPr>
            </a:lvl5pPr>
            <a:lvl6pPr marL="2514600" indent="-228600" eaLnBrk="0" fontAlgn="base" hangingPunct="0">
              <a:spcBef>
                <a:spcPct val="20000"/>
              </a:spcBef>
              <a:spcAft>
                <a:spcPct val="0"/>
              </a:spcAft>
              <a:buChar char="»"/>
              <a:defRPr sz="2000">
                <a:solidFill>
                  <a:srgbClr val="0066CC"/>
                </a:solidFill>
                <a:latin typeface="Arial" charset="0"/>
              </a:defRPr>
            </a:lvl6pPr>
            <a:lvl7pPr marL="2971800" indent="-228600" eaLnBrk="0" fontAlgn="base" hangingPunct="0">
              <a:spcBef>
                <a:spcPct val="20000"/>
              </a:spcBef>
              <a:spcAft>
                <a:spcPct val="0"/>
              </a:spcAft>
              <a:buChar char="»"/>
              <a:defRPr sz="2000">
                <a:solidFill>
                  <a:srgbClr val="0066CC"/>
                </a:solidFill>
                <a:latin typeface="Arial" charset="0"/>
              </a:defRPr>
            </a:lvl7pPr>
            <a:lvl8pPr marL="3429000" indent="-228600" eaLnBrk="0" fontAlgn="base" hangingPunct="0">
              <a:spcBef>
                <a:spcPct val="20000"/>
              </a:spcBef>
              <a:spcAft>
                <a:spcPct val="0"/>
              </a:spcAft>
              <a:buChar char="»"/>
              <a:defRPr sz="2000">
                <a:solidFill>
                  <a:srgbClr val="0066CC"/>
                </a:solidFill>
                <a:latin typeface="Arial" charset="0"/>
              </a:defRPr>
            </a:lvl8pPr>
            <a:lvl9pPr marL="3886200" indent="-228600" eaLnBrk="0" fontAlgn="base" hangingPunct="0">
              <a:spcBef>
                <a:spcPct val="20000"/>
              </a:spcBef>
              <a:spcAft>
                <a:spcPct val="0"/>
              </a:spcAft>
              <a:buChar char="»"/>
              <a:defRPr sz="2000">
                <a:solidFill>
                  <a:srgbClr val="0066CC"/>
                </a:solidFill>
                <a:latin typeface="Arial" charset="0"/>
              </a:defRPr>
            </a:lvl9pPr>
          </a:lstStyle>
          <a:p>
            <a:pPr eaLnBrk="1" hangingPunct="1">
              <a:spcBef>
                <a:spcPct val="0"/>
              </a:spcBef>
              <a:buFontTx/>
              <a:buNone/>
            </a:pPr>
            <a:r>
              <a:rPr lang="en-GB" altLang="en-US" sz="1800" b="1">
                <a:solidFill>
                  <a:schemeClr val="tx1"/>
                </a:solidFill>
              </a:rPr>
              <a:t>Interacts with the system</a:t>
            </a:r>
          </a:p>
        </p:txBody>
      </p:sp>
      <p:sp>
        <p:nvSpPr>
          <p:cNvPr id="28" name="Horizontal Scroll 7">
            <a:extLst>
              <a:ext uri="{FF2B5EF4-FFF2-40B4-BE49-F238E27FC236}">
                <a16:creationId xmlns:a16="http://schemas.microsoft.com/office/drawing/2014/main" id="{30EB66E5-BD53-76C5-BEB3-229AB55A5E73}"/>
              </a:ext>
            </a:extLst>
          </p:cNvPr>
          <p:cNvSpPr/>
          <p:nvPr/>
        </p:nvSpPr>
        <p:spPr>
          <a:xfrm>
            <a:off x="1192902" y="1520429"/>
            <a:ext cx="6641975" cy="3268266"/>
          </a:xfrm>
          <a:prstGeom prst="horizontalScroll">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700" dirty="0"/>
              <a:t>Ruminants – ability to utilise </a:t>
            </a:r>
            <a:r>
              <a:rPr lang="en-GB" sz="2700" dirty="0" err="1"/>
              <a:t>lignocellulose</a:t>
            </a:r>
            <a:r>
              <a:rPr lang="en-GB" sz="2700" dirty="0"/>
              <a:t> and convert non-protein nitrogen into meat and milk</a:t>
            </a:r>
            <a:endParaRPr lang="en-GB" sz="2700" b="1" dirty="0"/>
          </a:p>
        </p:txBody>
      </p:sp>
    </p:spTree>
    <p:extLst>
      <p:ext uri="{BB962C8B-B14F-4D97-AF65-F5344CB8AC3E}">
        <p14:creationId xmlns:p14="http://schemas.microsoft.com/office/powerpoint/2010/main" val="10024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C414-0763-27F5-8022-9A0552BE6587}"/>
              </a:ext>
            </a:extLst>
          </p:cNvPr>
          <p:cNvSpPr>
            <a:spLocks noGrp="1"/>
          </p:cNvSpPr>
          <p:nvPr>
            <p:ph type="title" idx="4294967295"/>
          </p:nvPr>
        </p:nvSpPr>
        <p:spPr>
          <a:xfrm>
            <a:off x="0" y="206375"/>
            <a:ext cx="8229600" cy="857250"/>
          </a:xfrm>
        </p:spPr>
        <p:txBody>
          <a:bodyPr/>
          <a:lstStyle/>
          <a:p>
            <a:r>
              <a:rPr lang="en-GB" dirty="0"/>
              <a:t>Marginal Abatement Costs</a:t>
            </a:r>
          </a:p>
        </p:txBody>
      </p:sp>
      <p:pic>
        <p:nvPicPr>
          <p:cNvPr id="4" name="Content Placeholder 3">
            <a:extLst>
              <a:ext uri="{FF2B5EF4-FFF2-40B4-BE49-F238E27FC236}">
                <a16:creationId xmlns:a16="http://schemas.microsoft.com/office/drawing/2014/main" id="{A37DB255-3169-5C03-821E-F66413F2E781}"/>
              </a:ext>
            </a:extLst>
          </p:cNvPr>
          <p:cNvPicPr>
            <a:picLocks noGrp="1" noChangeAspect="1"/>
          </p:cNvPicPr>
          <p:nvPr>
            <p:ph idx="4294967295"/>
          </p:nvPr>
        </p:nvPicPr>
        <p:blipFill rotWithShape="1">
          <a:blip r:embed="rId2"/>
          <a:srcRect l="60748" t="51249" r="13818" b="6123"/>
          <a:stretch/>
        </p:blipFill>
        <p:spPr>
          <a:xfrm>
            <a:off x="2029863" y="1189037"/>
            <a:ext cx="4984750" cy="3748088"/>
          </a:xfrm>
          <a:prstGeom prst="rect">
            <a:avLst/>
          </a:prstGeom>
        </p:spPr>
      </p:pic>
      <p:sp>
        <p:nvSpPr>
          <p:cNvPr id="5" name="Rectangle 4">
            <a:extLst>
              <a:ext uri="{FF2B5EF4-FFF2-40B4-BE49-F238E27FC236}">
                <a16:creationId xmlns:a16="http://schemas.microsoft.com/office/drawing/2014/main" id="{C1D77D29-8F5B-C5B0-28C8-BA82A273CAFF}"/>
              </a:ext>
            </a:extLst>
          </p:cNvPr>
          <p:cNvSpPr/>
          <p:nvPr/>
        </p:nvSpPr>
        <p:spPr>
          <a:xfrm>
            <a:off x="2029864" y="3097851"/>
            <a:ext cx="5084273" cy="1850387"/>
          </a:xfrm>
          <a:prstGeom prst="rect">
            <a:avLst/>
          </a:prstGeom>
          <a:solidFill>
            <a:schemeClr val="tx2">
              <a:lumMod val="50000"/>
              <a:lumOff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Wave 5">
            <a:extLst>
              <a:ext uri="{FF2B5EF4-FFF2-40B4-BE49-F238E27FC236}">
                <a16:creationId xmlns:a16="http://schemas.microsoft.com/office/drawing/2014/main" id="{9657F4CD-109E-B04A-1023-58F6FE4B0BB6}"/>
              </a:ext>
            </a:extLst>
          </p:cNvPr>
          <p:cNvSpPr/>
          <p:nvPr/>
        </p:nvSpPr>
        <p:spPr>
          <a:xfrm>
            <a:off x="1439652" y="1599642"/>
            <a:ext cx="6318702" cy="1674186"/>
          </a:xfrm>
          <a:prstGeom prst="wav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700" dirty="0"/>
              <a:t>These are generally robust, well understood and “conservative” in scale</a:t>
            </a:r>
          </a:p>
        </p:txBody>
      </p:sp>
    </p:spTree>
    <p:extLst>
      <p:ext uri="{BB962C8B-B14F-4D97-AF65-F5344CB8AC3E}">
        <p14:creationId xmlns:p14="http://schemas.microsoft.com/office/powerpoint/2010/main" val="429380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Beef genetics &amp; GHG intensity</a:t>
            </a:r>
          </a:p>
        </p:txBody>
      </p:sp>
      <p:sp>
        <p:nvSpPr>
          <p:cNvPr id="4" name="Content Placeholder 3"/>
          <p:cNvSpPr>
            <a:spLocks noGrp="1"/>
          </p:cNvSpPr>
          <p:nvPr>
            <p:ph sz="half" idx="1"/>
          </p:nvPr>
        </p:nvSpPr>
        <p:spPr>
          <a:xfrm>
            <a:off x="5009081" y="1134531"/>
            <a:ext cx="4275667" cy="3048002"/>
          </a:xfrm>
        </p:spPr>
        <p:txBody>
          <a:bodyPr/>
          <a:lstStyle/>
          <a:p>
            <a:r>
              <a:rPr lang="fr-FR" dirty="0"/>
              <a:t>Age1stCalf = 31.2 months</a:t>
            </a:r>
          </a:p>
          <a:p>
            <a:pPr lvl="1"/>
            <a:r>
              <a:rPr lang="en-GB" dirty="0"/>
              <a:t>Breed range: 30.1-33.7</a:t>
            </a:r>
            <a:endParaRPr lang="en-US" dirty="0"/>
          </a:p>
          <a:p>
            <a:r>
              <a:rPr lang="en-US" dirty="0"/>
              <a:t>h</a:t>
            </a:r>
            <a:r>
              <a:rPr lang="en-US" baseline="30000" dirty="0"/>
              <a:t>2</a:t>
            </a:r>
            <a:r>
              <a:rPr lang="en-US" dirty="0"/>
              <a:t> age @ 1</a:t>
            </a:r>
            <a:r>
              <a:rPr lang="en-US" baseline="30000" dirty="0"/>
              <a:t>st</a:t>
            </a:r>
            <a:r>
              <a:rPr lang="en-US" dirty="0"/>
              <a:t> calf = 39%</a:t>
            </a:r>
          </a:p>
          <a:p>
            <a:r>
              <a:rPr lang="en-US" dirty="0"/>
              <a:t>64.5 days difference between top &amp; bottom quartiles</a:t>
            </a:r>
          </a:p>
        </p:txBody>
      </p:sp>
      <p:sp>
        <p:nvSpPr>
          <p:cNvPr id="8" name="Text Placeholder 7">
            <a:extLst>
              <a:ext uri="{FF2B5EF4-FFF2-40B4-BE49-F238E27FC236}">
                <a16:creationId xmlns:a16="http://schemas.microsoft.com/office/drawing/2014/main" id="{16FC2DAB-EC20-0641-165C-DB7C359E760D}"/>
              </a:ext>
            </a:extLst>
          </p:cNvPr>
          <p:cNvSpPr>
            <a:spLocks noGrp="1"/>
          </p:cNvSpPr>
          <p:nvPr>
            <p:ph type="body" sz="half" idx="2"/>
          </p:nvPr>
        </p:nvSpPr>
        <p:spPr/>
        <p:txBody>
          <a:bodyPr/>
          <a:lstStyle/>
          <a:p>
            <a:endParaRPr lang="en-US"/>
          </a:p>
        </p:txBody>
      </p:sp>
      <p:sp>
        <p:nvSpPr>
          <p:cNvPr id="9" name="Text Placeholder 8">
            <a:extLst>
              <a:ext uri="{FF2B5EF4-FFF2-40B4-BE49-F238E27FC236}">
                <a16:creationId xmlns:a16="http://schemas.microsoft.com/office/drawing/2014/main" id="{1E4FFC90-DA2F-81A5-2DFF-5B6AE1ABB6E4}"/>
              </a:ext>
            </a:extLst>
          </p:cNvPr>
          <p:cNvSpPr>
            <a:spLocks noGrp="1"/>
          </p:cNvSpPr>
          <p:nvPr>
            <p:ph type="body" sz="half" idx="10"/>
          </p:nvPr>
        </p:nvSpPr>
        <p:spPr/>
        <p:txBody>
          <a:bodyPr/>
          <a:lstStyle/>
          <a:p>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9435" y="1471083"/>
            <a:ext cx="4536504" cy="2268756"/>
          </a:xfrm>
          <a:prstGeom prst="rect">
            <a:avLst/>
          </a:prstGeom>
          <a:noFill/>
        </p:spPr>
      </p:pic>
      <p:cxnSp>
        <p:nvCxnSpPr>
          <p:cNvPr id="6" name="Straight Arrow Connector 5"/>
          <p:cNvCxnSpPr/>
          <p:nvPr/>
        </p:nvCxnSpPr>
        <p:spPr>
          <a:xfrm>
            <a:off x="1718606" y="1740436"/>
            <a:ext cx="183620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23651" y="1486521"/>
            <a:ext cx="1026114" cy="276999"/>
          </a:xfrm>
          <a:prstGeom prst="rect">
            <a:avLst/>
          </a:prstGeom>
          <a:noFill/>
        </p:spPr>
        <p:txBody>
          <a:bodyPr wrap="square" rtlCol="0">
            <a:spAutoFit/>
          </a:bodyPr>
          <a:lstStyle/>
          <a:p>
            <a:pPr algn="r"/>
            <a:r>
              <a:rPr lang="en-GB" sz="1200" b="1" dirty="0">
                <a:solidFill>
                  <a:schemeClr val="tx2">
                    <a:lumMod val="50000"/>
                  </a:schemeClr>
                </a:solidFill>
                <a:latin typeface="Tahoma" charset="0"/>
                <a:cs typeface="Tahoma" charset="0"/>
              </a:rPr>
              <a:t>64.5 days</a:t>
            </a:r>
          </a:p>
        </p:txBody>
      </p:sp>
      <p:sp>
        <p:nvSpPr>
          <p:cNvPr id="3" name="Sequential Access Storage 2">
            <a:extLst>
              <a:ext uri="{FF2B5EF4-FFF2-40B4-BE49-F238E27FC236}">
                <a16:creationId xmlns:a16="http://schemas.microsoft.com/office/drawing/2014/main" id="{E6A378AC-FBB7-ED42-B8C7-C922719A52CF}"/>
              </a:ext>
            </a:extLst>
          </p:cNvPr>
          <p:cNvSpPr/>
          <p:nvPr/>
        </p:nvSpPr>
        <p:spPr>
          <a:xfrm>
            <a:off x="1938280" y="942663"/>
            <a:ext cx="5705065" cy="3258174"/>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2100" dirty="0"/>
              <a:t>AFTER 5 YEARS OF SELECTION</a:t>
            </a:r>
          </a:p>
          <a:p>
            <a:r>
              <a:rPr lang="en-GB" sz="2100" dirty="0"/>
              <a:t>Cumulative economic return of </a:t>
            </a:r>
            <a:r>
              <a:rPr lang="en-GB" sz="2100" b="1" i="1" dirty="0"/>
              <a:t>£47/cow calving (+20%</a:t>
            </a:r>
            <a:r>
              <a:rPr lang="en-GB" sz="2100" b="1" dirty="0"/>
              <a:t>)</a:t>
            </a:r>
          </a:p>
          <a:p>
            <a:r>
              <a:rPr lang="en-GB" sz="2100" dirty="0"/>
              <a:t>Cumulative GHG reduction </a:t>
            </a:r>
            <a:r>
              <a:rPr lang="en-GB" sz="2100" b="1" i="1" dirty="0"/>
              <a:t>95 kgCO</a:t>
            </a:r>
            <a:r>
              <a:rPr lang="en-GB" sz="2100" b="1" i="1" baseline="-25000" dirty="0"/>
              <a:t>2</a:t>
            </a:r>
            <a:r>
              <a:rPr lang="en-GB" sz="2100" b="1" i="1" dirty="0"/>
              <a:t>e/cow calving (-18%)</a:t>
            </a:r>
            <a:endParaRPr lang="en-GB" sz="2100" b="1" dirty="0"/>
          </a:p>
        </p:txBody>
      </p:sp>
    </p:spTree>
    <p:extLst>
      <p:ext uri="{BB962C8B-B14F-4D97-AF65-F5344CB8AC3E}">
        <p14:creationId xmlns:p14="http://schemas.microsoft.com/office/powerpoint/2010/main" val="80635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Value of “Breeding” – after 10 years+</a:t>
            </a:r>
          </a:p>
        </p:txBody>
      </p:sp>
      <p:graphicFrame>
        <p:nvGraphicFramePr>
          <p:cNvPr id="3" name="Table 2"/>
          <p:cNvGraphicFramePr>
            <a:graphicFrameLocks noGrp="1"/>
          </p:cNvGraphicFramePr>
          <p:nvPr>
            <p:extLst>
              <p:ext uri="{D42A27DB-BD31-4B8C-83A1-F6EECF244321}">
                <p14:modId xmlns:p14="http://schemas.microsoft.com/office/powerpoint/2010/main" val="1526152791"/>
              </p:ext>
            </p:extLst>
          </p:nvPr>
        </p:nvGraphicFramePr>
        <p:xfrm>
          <a:off x="1331640" y="1199757"/>
          <a:ext cx="6453336" cy="2345157"/>
        </p:xfrm>
        <a:graphic>
          <a:graphicData uri="http://schemas.openxmlformats.org/drawingml/2006/table">
            <a:tbl>
              <a:tblPr firstRow="1" bandRow="1">
                <a:tableStyleId>{5C22544A-7EE6-4342-B048-85BDC9FD1C3A}</a:tableStyleId>
              </a:tblPr>
              <a:tblGrid>
                <a:gridCol w="2067437">
                  <a:extLst>
                    <a:ext uri="{9D8B030D-6E8A-4147-A177-3AD203B41FA5}">
                      <a16:colId xmlns:a16="http://schemas.microsoft.com/office/drawing/2014/main" val="20000"/>
                    </a:ext>
                  </a:extLst>
                </a:gridCol>
                <a:gridCol w="956899">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916832">
                  <a:extLst>
                    <a:ext uri="{9D8B030D-6E8A-4147-A177-3AD203B41FA5}">
                      <a16:colId xmlns:a16="http://schemas.microsoft.com/office/drawing/2014/main" val="20003"/>
                    </a:ext>
                  </a:extLst>
                </a:gridCol>
              </a:tblGrid>
              <a:tr h="462915">
                <a:tc>
                  <a:txBody>
                    <a:bodyPr/>
                    <a:lstStyle/>
                    <a:p>
                      <a:endParaRPr lang="en-GB" sz="1400" dirty="0">
                        <a:latin typeface="+mn-lt"/>
                      </a:endParaRPr>
                    </a:p>
                  </a:txBody>
                  <a:tcPr marL="51435" marR="51435" marT="25718" marB="25718"/>
                </a:tc>
                <a:tc>
                  <a:txBody>
                    <a:bodyPr/>
                    <a:lstStyle/>
                    <a:p>
                      <a:r>
                        <a:rPr lang="en-GB" sz="1400" dirty="0">
                          <a:latin typeface="+mn-lt"/>
                        </a:rPr>
                        <a:t>Available</a:t>
                      </a:r>
                    </a:p>
                  </a:txBody>
                  <a:tcPr marL="51435" marR="51435" marT="25718" marB="25718"/>
                </a:tc>
                <a:tc>
                  <a:txBody>
                    <a:bodyPr/>
                    <a:lstStyle/>
                    <a:p>
                      <a:r>
                        <a:rPr lang="en-GB" sz="1400" dirty="0">
                          <a:latin typeface="+mn-lt"/>
                        </a:rPr>
                        <a:t>Estimated</a:t>
                      </a:r>
                      <a:r>
                        <a:rPr lang="en-GB" sz="1400" baseline="0" dirty="0">
                          <a:latin typeface="+mn-lt"/>
                        </a:rPr>
                        <a:t> c</a:t>
                      </a:r>
                      <a:r>
                        <a:rPr lang="en-GB" sz="1400" dirty="0">
                          <a:latin typeface="+mn-lt"/>
                        </a:rPr>
                        <a:t>umulative £</a:t>
                      </a:r>
                    </a:p>
                  </a:txBody>
                  <a:tcPr marL="51435" marR="51435" marT="25718" marB="25718"/>
                </a:tc>
                <a:tc>
                  <a:txBody>
                    <a:bodyPr/>
                    <a:lstStyle/>
                    <a:p>
                      <a:r>
                        <a:rPr lang="en-GB" sz="1400" dirty="0">
                          <a:latin typeface="+mn-lt"/>
                        </a:rPr>
                        <a:t>Estimated</a:t>
                      </a:r>
                      <a:r>
                        <a:rPr lang="en-GB" sz="1400" baseline="0" dirty="0">
                          <a:latin typeface="+mn-lt"/>
                        </a:rPr>
                        <a:t> cumulative GHGs</a:t>
                      </a:r>
                      <a:endParaRPr lang="en-GB" sz="1400" dirty="0">
                        <a:latin typeface="+mn-lt"/>
                      </a:endParaRPr>
                    </a:p>
                  </a:txBody>
                  <a:tcPr marL="51435" marR="51435" marT="25718" marB="25718"/>
                </a:tc>
                <a:extLst>
                  <a:ext uri="{0D108BD9-81ED-4DB2-BD59-A6C34878D82A}">
                    <a16:rowId xmlns:a16="http://schemas.microsoft.com/office/drawing/2014/main" val="10000"/>
                  </a:ext>
                </a:extLst>
              </a:tr>
              <a:tr h="257175">
                <a:tc>
                  <a:txBody>
                    <a:bodyPr/>
                    <a:lstStyle/>
                    <a:p>
                      <a:r>
                        <a:rPr lang="en-GB" sz="1400" b="1" u="sng" dirty="0">
                          <a:latin typeface="+mn-lt"/>
                        </a:rPr>
                        <a:t>BREEDING</a:t>
                      </a:r>
                    </a:p>
                  </a:txBody>
                  <a:tcPr marL="51435" marR="51435" marT="25718" marB="25718"/>
                </a:tc>
                <a:tc>
                  <a:txBody>
                    <a:bodyPr/>
                    <a:lstStyle/>
                    <a:p>
                      <a:endParaRPr lang="en-GB" sz="1400" dirty="0">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3626954734"/>
                  </a:ext>
                </a:extLst>
              </a:tr>
              <a:tr h="257175">
                <a:tc>
                  <a:txBody>
                    <a:bodyPr/>
                    <a:lstStyle/>
                    <a:p>
                      <a:r>
                        <a:rPr lang="en-GB" sz="1400" dirty="0">
                          <a:latin typeface="+mn-lt"/>
                        </a:rPr>
                        <a:t>Improving</a:t>
                      </a:r>
                      <a:r>
                        <a:rPr lang="en-GB" sz="1400" baseline="0" dirty="0">
                          <a:latin typeface="+mn-lt"/>
                        </a:rPr>
                        <a:t> </a:t>
                      </a:r>
                      <a:r>
                        <a:rPr lang="en-GB" sz="1400" baseline="0" dirty="0" err="1">
                          <a:latin typeface="+mn-lt"/>
                        </a:rPr>
                        <a:t>prodn</a:t>
                      </a:r>
                      <a:endParaRPr lang="en-GB" sz="1400" dirty="0">
                        <a:latin typeface="+mn-lt"/>
                      </a:endParaRPr>
                    </a:p>
                  </a:txBody>
                  <a:tcPr marL="51435" marR="51435" marT="25718" marB="25718"/>
                </a:tc>
                <a:tc>
                  <a:txBody>
                    <a:bodyPr/>
                    <a:lstStyle/>
                    <a:p>
                      <a:r>
                        <a:rPr lang="en-GB" sz="1400" dirty="0">
                          <a:latin typeface="+mn-lt"/>
                        </a:rPr>
                        <a:t>NOW</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↑10-22% profit</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↓5-10% in CO</a:t>
                      </a:r>
                      <a:r>
                        <a:rPr lang="en-GB" sz="1400" baseline="-25000" dirty="0">
                          <a:solidFill>
                            <a:schemeClr val="tx1"/>
                          </a:solidFill>
                          <a:latin typeface="+mn-lt"/>
                          <a:cs typeface="Aharoni" panose="02010803020104030203" pitchFamily="2" charset="-79"/>
                        </a:rPr>
                        <a:t>2</a:t>
                      </a:r>
                      <a:r>
                        <a:rPr lang="en-GB" sz="1400" dirty="0">
                          <a:solidFill>
                            <a:schemeClr val="tx1"/>
                          </a:solidFill>
                          <a:latin typeface="+mn-lt"/>
                          <a:cs typeface="Aharoni" panose="02010803020104030203" pitchFamily="2" charset="-79"/>
                        </a:rPr>
                        <a:t>eq</a:t>
                      </a:r>
                    </a:p>
                  </a:txBody>
                  <a:tcPr marL="51435" marR="51435" marT="25718" marB="25718"/>
                </a:tc>
                <a:extLst>
                  <a:ext uri="{0D108BD9-81ED-4DB2-BD59-A6C34878D82A}">
                    <a16:rowId xmlns:a16="http://schemas.microsoft.com/office/drawing/2014/main" val="10001"/>
                  </a:ext>
                </a:extLst>
              </a:tr>
              <a:tr h="257175">
                <a:tc>
                  <a:txBody>
                    <a:bodyPr/>
                    <a:lstStyle/>
                    <a:p>
                      <a:r>
                        <a:rPr lang="en-GB" sz="1400" dirty="0">
                          <a:latin typeface="+mn-lt"/>
                        </a:rPr>
                        <a:t>Improving</a:t>
                      </a:r>
                      <a:r>
                        <a:rPr lang="en-GB" sz="1400" baseline="0" dirty="0">
                          <a:latin typeface="+mn-lt"/>
                        </a:rPr>
                        <a:t> female fertility</a:t>
                      </a:r>
                      <a:endParaRPr lang="en-GB" sz="1400" dirty="0">
                        <a:latin typeface="+mn-lt"/>
                      </a:endParaRPr>
                    </a:p>
                  </a:txBody>
                  <a:tcPr marL="51435" marR="51435" marT="25718" marB="25718"/>
                </a:tc>
                <a:tc>
                  <a:txBody>
                    <a:bodyPr/>
                    <a:lstStyle/>
                    <a:p>
                      <a:r>
                        <a:rPr lang="en-GB" sz="1400" dirty="0">
                          <a:latin typeface="+mn-lt"/>
                        </a:rPr>
                        <a:t>NOW</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↑20-35% profit</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↓10-18% in CO</a:t>
                      </a:r>
                      <a:r>
                        <a:rPr lang="en-GB" sz="1400" baseline="-25000" dirty="0">
                          <a:solidFill>
                            <a:schemeClr val="tx1"/>
                          </a:solidFill>
                          <a:latin typeface="+mn-lt"/>
                          <a:cs typeface="Aharoni" panose="02010803020104030203" pitchFamily="2" charset="-79"/>
                        </a:rPr>
                        <a:t>2</a:t>
                      </a:r>
                      <a:r>
                        <a:rPr lang="en-GB" sz="1400" dirty="0">
                          <a:solidFill>
                            <a:schemeClr val="tx1"/>
                          </a:solidFill>
                          <a:latin typeface="+mn-lt"/>
                          <a:cs typeface="Aharoni" panose="02010803020104030203" pitchFamily="2" charset="-79"/>
                        </a:rPr>
                        <a:t>eq</a:t>
                      </a:r>
                    </a:p>
                  </a:txBody>
                  <a:tcPr marL="51435" marR="51435" marT="25718" marB="25718"/>
                </a:tc>
                <a:extLst>
                  <a:ext uri="{0D108BD9-81ED-4DB2-BD59-A6C34878D82A}">
                    <a16:rowId xmlns:a16="http://schemas.microsoft.com/office/drawing/2014/main" val="10002"/>
                  </a:ext>
                </a:extLst>
              </a:tr>
              <a:tr h="267757">
                <a:tc>
                  <a:txBody>
                    <a:bodyPr/>
                    <a:lstStyle/>
                    <a:p>
                      <a:r>
                        <a:rPr lang="en-GB" sz="1400" dirty="0">
                          <a:latin typeface="+mn-lt"/>
                        </a:rPr>
                        <a:t>Improving feed efficiency</a:t>
                      </a:r>
                    </a:p>
                  </a:txBody>
                  <a:tcPr marL="51435" marR="51435" marT="25718" marB="25718"/>
                </a:tc>
                <a:tc>
                  <a:txBody>
                    <a:bodyPr/>
                    <a:lstStyle/>
                    <a:p>
                      <a:r>
                        <a:rPr lang="en-GB" sz="1400" dirty="0">
                          <a:latin typeface="+mn-lt"/>
                        </a:rPr>
                        <a:t>SOON</a:t>
                      </a:r>
                    </a:p>
                  </a:txBody>
                  <a:tcPr marL="51435" marR="51435" marT="25718" marB="25718"/>
                </a:tc>
                <a:tc>
                  <a:txBody>
                    <a:bodyPr/>
                    <a:lstStyle/>
                    <a:p>
                      <a:r>
                        <a:rPr lang="en-GB" sz="1400" dirty="0">
                          <a:solidFill>
                            <a:schemeClr val="tx1"/>
                          </a:solidFill>
                          <a:latin typeface="+mn-lt"/>
                          <a:cs typeface="Aharoni" panose="02010803020104030203" pitchFamily="2" charset="-79"/>
                        </a:rPr>
                        <a:t>↑23-43% profit</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↓14-26% in CO</a:t>
                      </a:r>
                      <a:r>
                        <a:rPr lang="en-GB" sz="1400" baseline="-25000" dirty="0">
                          <a:solidFill>
                            <a:schemeClr val="tx1"/>
                          </a:solidFill>
                          <a:latin typeface="+mn-lt"/>
                          <a:cs typeface="Aharoni" panose="02010803020104030203" pitchFamily="2" charset="-79"/>
                        </a:rPr>
                        <a:t>2</a:t>
                      </a:r>
                      <a:r>
                        <a:rPr lang="en-GB" sz="1400" dirty="0">
                          <a:solidFill>
                            <a:schemeClr val="tx1"/>
                          </a:solidFill>
                          <a:latin typeface="+mn-lt"/>
                          <a:cs typeface="Aharoni" panose="02010803020104030203" pitchFamily="2" charset="-79"/>
                        </a:rPr>
                        <a:t>eq</a:t>
                      </a:r>
                    </a:p>
                  </a:txBody>
                  <a:tcPr marL="51435" marR="51435" marT="25718" marB="25718"/>
                </a:tc>
                <a:extLst>
                  <a:ext uri="{0D108BD9-81ED-4DB2-BD59-A6C34878D82A}">
                    <a16:rowId xmlns:a16="http://schemas.microsoft.com/office/drawing/2014/main" val="10003"/>
                  </a:ext>
                </a:extLst>
              </a:tr>
              <a:tr h="270030">
                <a:tc>
                  <a:txBody>
                    <a:bodyPr/>
                    <a:lstStyle/>
                    <a:p>
                      <a:r>
                        <a:rPr lang="en-GB" sz="1400" dirty="0">
                          <a:latin typeface="+mn-lt"/>
                        </a:rPr>
                        <a:t>Genomic selection</a:t>
                      </a:r>
                    </a:p>
                  </a:txBody>
                  <a:tcPr marL="51435" marR="51435" marT="25718" marB="25718"/>
                </a:tc>
                <a:tc>
                  <a:txBody>
                    <a:bodyPr/>
                    <a:lstStyle/>
                    <a:p>
                      <a:r>
                        <a:rPr lang="en-GB" sz="1400" dirty="0">
                          <a:latin typeface="+mn-lt"/>
                        </a:rPr>
                        <a:t>NOW(</a:t>
                      </a:r>
                      <a:r>
                        <a:rPr lang="en-GB" sz="1400" dirty="0" err="1">
                          <a:latin typeface="+mn-lt"/>
                        </a:rPr>
                        <a:t>ish</a:t>
                      </a:r>
                      <a:r>
                        <a:rPr lang="en-GB" sz="1400" dirty="0">
                          <a:latin typeface="+mn-lt"/>
                        </a:rPr>
                        <a:t>)</a:t>
                      </a:r>
                    </a:p>
                  </a:txBody>
                  <a:tcPr marL="51435" marR="51435" marT="25718" marB="25718"/>
                </a:tc>
                <a:tc>
                  <a:txBody>
                    <a:bodyPr/>
                    <a:lstStyle/>
                    <a:p>
                      <a:r>
                        <a:rPr lang="en-GB" sz="1400" dirty="0">
                          <a:solidFill>
                            <a:schemeClr val="tx1"/>
                          </a:solidFill>
                          <a:latin typeface="+mn-lt"/>
                          <a:cs typeface="Aharoni" panose="02010803020104030203" pitchFamily="2" charset="-79"/>
                        </a:rPr>
                        <a:t>↑40-75% profit</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↓35-73% in CO</a:t>
                      </a:r>
                      <a:r>
                        <a:rPr lang="en-GB" sz="1400" baseline="-25000" dirty="0">
                          <a:solidFill>
                            <a:schemeClr val="tx1"/>
                          </a:solidFill>
                          <a:latin typeface="+mn-lt"/>
                          <a:cs typeface="Aharoni" panose="02010803020104030203" pitchFamily="2" charset="-79"/>
                        </a:rPr>
                        <a:t>2</a:t>
                      </a:r>
                      <a:r>
                        <a:rPr lang="en-GB" sz="1400" dirty="0">
                          <a:solidFill>
                            <a:schemeClr val="tx1"/>
                          </a:solidFill>
                          <a:latin typeface="+mn-lt"/>
                          <a:cs typeface="Aharoni" panose="02010803020104030203" pitchFamily="2" charset="-79"/>
                        </a:rPr>
                        <a:t>eq</a:t>
                      </a:r>
                    </a:p>
                  </a:txBody>
                  <a:tcPr marL="51435" marR="51435" marT="25718" marB="25718"/>
                </a:tc>
                <a:extLst>
                  <a:ext uri="{0D108BD9-81ED-4DB2-BD59-A6C34878D82A}">
                    <a16:rowId xmlns:a16="http://schemas.microsoft.com/office/drawing/2014/main" val="10004"/>
                  </a:ext>
                </a:extLst>
              </a:tr>
              <a:tr h="270030">
                <a:tc>
                  <a:txBody>
                    <a:bodyPr/>
                    <a:lstStyle/>
                    <a:p>
                      <a:r>
                        <a:rPr lang="en-GB" sz="1400" dirty="0">
                          <a:latin typeface="+mn-lt"/>
                        </a:rPr>
                        <a:t>Sexed Semen</a:t>
                      </a:r>
                    </a:p>
                  </a:txBody>
                  <a:tcPr marL="51435" marR="51435" marT="25718" marB="25718"/>
                </a:tc>
                <a:tc>
                  <a:txBody>
                    <a:bodyPr/>
                    <a:lstStyle/>
                    <a:p>
                      <a:r>
                        <a:rPr lang="en-GB" sz="1400" dirty="0">
                          <a:latin typeface="+mn-lt"/>
                        </a:rPr>
                        <a:t>Now</a:t>
                      </a:r>
                    </a:p>
                  </a:txBody>
                  <a:tcPr marL="51435" marR="51435" marT="25718" marB="25718"/>
                </a:tc>
                <a:tc>
                  <a:txBody>
                    <a:bodyPr/>
                    <a:lstStyle/>
                    <a:p>
                      <a:r>
                        <a:rPr lang="en-GB" sz="1400" dirty="0">
                          <a:solidFill>
                            <a:schemeClr val="tx1"/>
                          </a:solidFill>
                          <a:latin typeface="+mn-lt"/>
                          <a:cs typeface="Aharoni" panose="02010803020104030203" pitchFamily="2" charset="-79"/>
                        </a:rPr>
                        <a:t>~↑50-80% profit</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~↓38-76% in CO</a:t>
                      </a:r>
                      <a:r>
                        <a:rPr lang="en-GB" sz="1400" baseline="-25000" dirty="0">
                          <a:solidFill>
                            <a:schemeClr val="tx1"/>
                          </a:solidFill>
                          <a:latin typeface="+mn-lt"/>
                          <a:cs typeface="Aharoni" panose="02010803020104030203" pitchFamily="2" charset="-79"/>
                        </a:rPr>
                        <a:t>2</a:t>
                      </a:r>
                      <a:r>
                        <a:rPr lang="en-GB" sz="1400" dirty="0">
                          <a:solidFill>
                            <a:schemeClr val="tx1"/>
                          </a:solidFill>
                          <a:latin typeface="+mn-lt"/>
                          <a:cs typeface="Aharoni" panose="02010803020104030203" pitchFamily="2" charset="-79"/>
                        </a:rPr>
                        <a:t>eq </a:t>
                      </a:r>
                    </a:p>
                  </a:txBody>
                  <a:tcPr marL="51435" marR="51435" marT="25718" marB="25718"/>
                </a:tc>
                <a:extLst>
                  <a:ext uri="{0D108BD9-81ED-4DB2-BD59-A6C34878D82A}">
                    <a16:rowId xmlns:a16="http://schemas.microsoft.com/office/drawing/2014/main" val="10005"/>
                  </a:ext>
                </a:extLst>
              </a:tr>
              <a:tr h="257175">
                <a:tc>
                  <a:txBody>
                    <a:bodyPr/>
                    <a:lstStyle/>
                    <a:p>
                      <a:r>
                        <a:rPr lang="en-GB" sz="1400" dirty="0">
                          <a:latin typeface="+mn-lt"/>
                        </a:rPr>
                        <a:t>Precision breeding</a:t>
                      </a:r>
                    </a:p>
                  </a:txBody>
                  <a:tcPr marL="51435" marR="51435" marT="25718" marB="25718"/>
                </a:tc>
                <a:tc>
                  <a:txBody>
                    <a:bodyPr/>
                    <a:lstStyle/>
                    <a:p>
                      <a:r>
                        <a:rPr lang="en-GB" sz="1400" dirty="0">
                          <a:latin typeface="+mn-lt"/>
                        </a:rPr>
                        <a:t>Under dev</a:t>
                      </a:r>
                    </a:p>
                  </a:txBody>
                  <a:tcPr marL="51435" marR="51435" marT="25718" marB="25718"/>
                </a:tc>
                <a:tc>
                  <a:txBody>
                    <a:bodyPr/>
                    <a:lstStyle/>
                    <a:p>
                      <a:r>
                        <a:rPr lang="en-GB" sz="1400" dirty="0">
                          <a:solidFill>
                            <a:schemeClr val="tx1"/>
                          </a:solidFill>
                          <a:latin typeface="+mn-lt"/>
                          <a:cs typeface="Aharoni" panose="02010803020104030203" pitchFamily="2" charset="-79"/>
                        </a:rPr>
                        <a:t>~↑50-100% profit</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~↓50-100% in CO</a:t>
                      </a:r>
                      <a:r>
                        <a:rPr lang="en-GB" sz="1400" baseline="-25000" dirty="0">
                          <a:solidFill>
                            <a:schemeClr val="tx1"/>
                          </a:solidFill>
                          <a:latin typeface="+mn-lt"/>
                          <a:cs typeface="Aharoni" panose="02010803020104030203" pitchFamily="2" charset="-79"/>
                        </a:rPr>
                        <a:t>2</a:t>
                      </a:r>
                      <a:r>
                        <a:rPr lang="en-GB" sz="1400" dirty="0">
                          <a:solidFill>
                            <a:schemeClr val="tx1"/>
                          </a:solidFill>
                          <a:latin typeface="+mn-lt"/>
                          <a:cs typeface="Aharoni" panose="02010803020104030203" pitchFamily="2" charset="-79"/>
                        </a:rPr>
                        <a:t>eq </a:t>
                      </a:r>
                    </a:p>
                  </a:txBody>
                  <a:tcPr marL="51435" marR="51435" marT="25718" marB="25718"/>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7594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a16="http://schemas.microsoft.com/office/drawing/2014/main" id="{0D4BD0AE-1CB5-AB2B-4A30-DDBC1C29B406}"/>
              </a:ext>
            </a:extLst>
          </p:cNvPr>
          <p:cNvSpPr>
            <a:spLocks noGrp="1"/>
          </p:cNvSpPr>
          <p:nvPr>
            <p:ph sz="half" idx="1"/>
          </p:nvPr>
        </p:nvSpPr>
        <p:spPr/>
        <p:txBody>
          <a:bodyPr/>
          <a:lstStyle/>
          <a:p>
            <a:endParaRPr lang="en-US"/>
          </a:p>
        </p:txBody>
      </p:sp>
      <p:sp>
        <p:nvSpPr>
          <p:cNvPr id="2" name="Title 1">
            <a:extLst>
              <a:ext uri="{FF2B5EF4-FFF2-40B4-BE49-F238E27FC236}">
                <a16:creationId xmlns:a16="http://schemas.microsoft.com/office/drawing/2014/main" id="{E4F52B4B-E6CC-58C9-B8DC-2042C5F4CF29}"/>
              </a:ext>
            </a:extLst>
          </p:cNvPr>
          <p:cNvSpPr>
            <a:spLocks noGrp="1"/>
          </p:cNvSpPr>
          <p:nvPr>
            <p:ph type="title"/>
          </p:nvPr>
        </p:nvSpPr>
        <p:spPr/>
        <p:txBody>
          <a:bodyPr/>
          <a:lstStyle/>
          <a:p>
            <a:r>
              <a:rPr lang="en-GB" dirty="0"/>
              <a:t>Biological systems approach</a:t>
            </a:r>
          </a:p>
        </p:txBody>
      </p:sp>
      <p:grpSp>
        <p:nvGrpSpPr>
          <p:cNvPr id="4" name="Group 30">
            <a:extLst>
              <a:ext uri="{FF2B5EF4-FFF2-40B4-BE49-F238E27FC236}">
                <a16:creationId xmlns:a16="http://schemas.microsoft.com/office/drawing/2014/main" id="{29CF9ACD-DD06-51EE-4052-B344785B4675}"/>
              </a:ext>
            </a:extLst>
          </p:cNvPr>
          <p:cNvGrpSpPr>
            <a:grpSpLocks/>
          </p:cNvGrpSpPr>
          <p:nvPr/>
        </p:nvGrpSpPr>
        <p:grpSpPr bwMode="auto">
          <a:xfrm>
            <a:off x="1245871" y="1120140"/>
            <a:ext cx="7269480" cy="3838333"/>
            <a:chOff x="539750" y="1773238"/>
            <a:chExt cx="8409612" cy="4675187"/>
          </a:xfrm>
        </p:grpSpPr>
        <p:pic>
          <p:nvPicPr>
            <p:cNvPr id="5" name="Picture 3">
              <a:extLst>
                <a:ext uri="{FF2B5EF4-FFF2-40B4-BE49-F238E27FC236}">
                  <a16:creationId xmlns:a16="http://schemas.microsoft.com/office/drawing/2014/main" id="{58B46576-48A8-D523-16DC-F5EEBA2A83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844824"/>
              <a:ext cx="38735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rass.jpg">
              <a:extLst>
                <a:ext uri="{FF2B5EF4-FFF2-40B4-BE49-F238E27FC236}">
                  <a16:creationId xmlns:a16="http://schemas.microsoft.com/office/drawing/2014/main" id="{4CC32EE7-3EF5-347B-3315-76387CBCDC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997200"/>
              <a:ext cx="108108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http://technolog.it.umn.edu/technolog/issues/fall2004/genome2.jpg">
              <a:extLst>
                <a:ext uri="{FF2B5EF4-FFF2-40B4-BE49-F238E27FC236}">
                  <a16:creationId xmlns:a16="http://schemas.microsoft.com/office/drawing/2014/main" id="{AD37F06C-95E3-638B-BA80-D85E54B138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163" y="5589588"/>
              <a:ext cx="1008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gilent_array">
              <a:extLst>
                <a:ext uri="{FF2B5EF4-FFF2-40B4-BE49-F238E27FC236}">
                  <a16:creationId xmlns:a16="http://schemas.microsoft.com/office/drawing/2014/main" id="{AAA60AB2-A8BE-F016-C956-1DC43CF84C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7416" r="23485"/>
            <a:stretch>
              <a:fillRect/>
            </a:stretch>
          </p:blipFill>
          <p:spPr bwMode="auto">
            <a:xfrm>
              <a:off x="3203575" y="5300663"/>
              <a:ext cx="8159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3071EFB-97EA-0D74-CF02-CB07B82C62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33624"/>
            <a:stretch>
              <a:fillRect/>
            </a:stretch>
          </p:blipFill>
          <p:spPr bwMode="auto">
            <a:xfrm>
              <a:off x="3827463" y="5516563"/>
              <a:ext cx="936625" cy="7921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7C81B54-50F4-F9D5-FFCB-1C908B291C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8617" r="65648" b="41988"/>
            <a:stretch>
              <a:fillRect/>
            </a:stretch>
          </p:blipFill>
          <p:spPr bwMode="auto">
            <a:xfrm>
              <a:off x="4714875" y="5805488"/>
              <a:ext cx="1031875" cy="6429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FABCFC8-E5F2-C960-4508-A4888AB08C20}"/>
                </a:ext>
              </a:extLst>
            </p:cNvPr>
            <p:cNvSpPr txBox="1"/>
            <p:nvPr/>
          </p:nvSpPr>
          <p:spPr bwMode="auto">
            <a:xfrm>
              <a:off x="2698749" y="4292600"/>
              <a:ext cx="2357437" cy="3874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algn="ctr">
                <a:spcAft>
                  <a:spcPts val="450"/>
                </a:spcAft>
                <a:defRPr/>
              </a:pPr>
              <a:r>
                <a:rPr lang="en-GB" sz="1350" dirty="0">
                  <a:solidFill>
                    <a:prstClr val="black"/>
                  </a:solidFill>
                  <a:latin typeface="Calibri"/>
                </a:rPr>
                <a:t> Integrated analysis</a:t>
              </a:r>
            </a:p>
          </p:txBody>
        </p:sp>
        <p:sp>
          <p:nvSpPr>
            <p:cNvPr id="12" name="TextBox 14">
              <a:extLst>
                <a:ext uri="{FF2B5EF4-FFF2-40B4-BE49-F238E27FC236}">
                  <a16:creationId xmlns:a16="http://schemas.microsoft.com/office/drawing/2014/main" id="{0CC6A25A-C25D-E9A4-B93A-E00786FD219F}"/>
                </a:ext>
              </a:extLst>
            </p:cNvPr>
            <p:cNvSpPr txBox="1">
              <a:spLocks noChangeArrowheads="1"/>
            </p:cNvSpPr>
            <p:nvPr/>
          </p:nvSpPr>
          <p:spPr bwMode="auto">
            <a:xfrm>
              <a:off x="1474787" y="5229225"/>
              <a:ext cx="1728789" cy="327862"/>
            </a:xfrm>
            <a:prstGeom prst="rect">
              <a:avLst/>
            </a:prstGeom>
            <a:noFill/>
            <a:ln w="9525">
              <a:noFill/>
              <a:miter lim="800000"/>
              <a:headEnd/>
              <a:tailEnd/>
            </a:ln>
          </p:spPr>
          <p:txBody>
            <a:bodyPr wrap="square">
              <a:spAutoFit/>
            </a:bodyPr>
            <a:lstStyle/>
            <a:p>
              <a:pPr>
                <a:defRPr/>
              </a:pPr>
              <a:r>
                <a:rPr lang="en-GB" sz="1050" dirty="0">
                  <a:solidFill>
                    <a:prstClr val="black"/>
                  </a:solidFill>
                  <a:latin typeface="Calibri"/>
                </a:rPr>
                <a:t>(Meta)genome</a:t>
              </a:r>
            </a:p>
          </p:txBody>
        </p:sp>
        <p:sp>
          <p:nvSpPr>
            <p:cNvPr id="13" name="TextBox 15">
              <a:extLst>
                <a:ext uri="{FF2B5EF4-FFF2-40B4-BE49-F238E27FC236}">
                  <a16:creationId xmlns:a16="http://schemas.microsoft.com/office/drawing/2014/main" id="{F0EF761F-72A6-4E57-BD22-4E9B11C18DE9}"/>
                </a:ext>
              </a:extLst>
            </p:cNvPr>
            <p:cNvSpPr txBox="1">
              <a:spLocks noChangeArrowheads="1"/>
            </p:cNvSpPr>
            <p:nvPr/>
          </p:nvSpPr>
          <p:spPr bwMode="auto">
            <a:xfrm>
              <a:off x="2987674" y="4941888"/>
              <a:ext cx="1601209" cy="327862"/>
            </a:xfrm>
            <a:prstGeom prst="rect">
              <a:avLst/>
            </a:prstGeom>
            <a:noFill/>
            <a:ln w="9525">
              <a:noFill/>
              <a:miter lim="800000"/>
              <a:headEnd/>
              <a:tailEnd/>
            </a:ln>
          </p:spPr>
          <p:txBody>
            <a:bodyPr wrap="square">
              <a:spAutoFit/>
            </a:bodyPr>
            <a:lstStyle/>
            <a:p>
              <a:pPr>
                <a:defRPr/>
              </a:pPr>
              <a:r>
                <a:rPr lang="en-GB" sz="1050" dirty="0">
                  <a:solidFill>
                    <a:prstClr val="black"/>
                  </a:solidFill>
                  <a:latin typeface="Calibri"/>
                </a:rPr>
                <a:t>Transcriptome</a:t>
              </a:r>
            </a:p>
          </p:txBody>
        </p:sp>
        <p:sp>
          <p:nvSpPr>
            <p:cNvPr id="14" name="TextBox 16">
              <a:extLst>
                <a:ext uri="{FF2B5EF4-FFF2-40B4-BE49-F238E27FC236}">
                  <a16:creationId xmlns:a16="http://schemas.microsoft.com/office/drawing/2014/main" id="{ECE759B9-ED32-9A53-7C6E-EF19B7837E20}"/>
                </a:ext>
              </a:extLst>
            </p:cNvPr>
            <p:cNvSpPr txBox="1">
              <a:spLocks noChangeArrowheads="1"/>
            </p:cNvSpPr>
            <p:nvPr/>
          </p:nvSpPr>
          <p:spPr bwMode="auto">
            <a:xfrm>
              <a:off x="3995737" y="5229225"/>
              <a:ext cx="1251331" cy="327862"/>
            </a:xfrm>
            <a:prstGeom prst="rect">
              <a:avLst/>
            </a:prstGeom>
            <a:noFill/>
            <a:ln w="9525">
              <a:noFill/>
              <a:miter lim="800000"/>
              <a:headEnd/>
              <a:tailEnd/>
            </a:ln>
          </p:spPr>
          <p:txBody>
            <a:bodyPr wrap="square">
              <a:spAutoFit/>
            </a:bodyPr>
            <a:lstStyle/>
            <a:p>
              <a:pPr>
                <a:defRPr/>
              </a:pPr>
              <a:r>
                <a:rPr lang="en-GB" sz="1050" dirty="0">
                  <a:solidFill>
                    <a:prstClr val="black"/>
                  </a:solidFill>
                  <a:latin typeface="Calibri"/>
                </a:rPr>
                <a:t>Proteome</a:t>
              </a:r>
            </a:p>
          </p:txBody>
        </p:sp>
        <p:sp>
          <p:nvSpPr>
            <p:cNvPr id="15" name="TextBox 17">
              <a:extLst>
                <a:ext uri="{FF2B5EF4-FFF2-40B4-BE49-F238E27FC236}">
                  <a16:creationId xmlns:a16="http://schemas.microsoft.com/office/drawing/2014/main" id="{D1523A6F-E045-597B-4E8F-1A8DCAECFF5E}"/>
                </a:ext>
              </a:extLst>
            </p:cNvPr>
            <p:cNvSpPr txBox="1">
              <a:spLocks noChangeArrowheads="1"/>
            </p:cNvSpPr>
            <p:nvPr/>
          </p:nvSpPr>
          <p:spPr bwMode="auto">
            <a:xfrm>
              <a:off x="4786313" y="5589588"/>
              <a:ext cx="1296988" cy="327862"/>
            </a:xfrm>
            <a:prstGeom prst="rect">
              <a:avLst/>
            </a:prstGeom>
            <a:noFill/>
            <a:ln w="9525">
              <a:noFill/>
              <a:miter lim="800000"/>
              <a:headEnd/>
              <a:tailEnd/>
            </a:ln>
          </p:spPr>
          <p:txBody>
            <a:bodyPr>
              <a:spAutoFit/>
            </a:bodyPr>
            <a:lstStyle/>
            <a:p>
              <a:pPr>
                <a:defRPr/>
              </a:pPr>
              <a:r>
                <a:rPr lang="en-GB" sz="1050">
                  <a:solidFill>
                    <a:prstClr val="black"/>
                  </a:solidFill>
                  <a:latin typeface="Calibri"/>
                </a:rPr>
                <a:t>Metabolome</a:t>
              </a:r>
            </a:p>
          </p:txBody>
        </p:sp>
        <p:sp>
          <p:nvSpPr>
            <p:cNvPr id="16" name="Right Brace 15">
              <a:extLst>
                <a:ext uri="{FF2B5EF4-FFF2-40B4-BE49-F238E27FC236}">
                  <a16:creationId xmlns:a16="http://schemas.microsoft.com/office/drawing/2014/main" id="{9244511C-5309-A788-1359-6E04200241AC}"/>
                </a:ext>
              </a:extLst>
            </p:cNvPr>
            <p:cNvSpPr/>
            <p:nvPr/>
          </p:nvSpPr>
          <p:spPr>
            <a:xfrm rot="16200000">
              <a:off x="3634581" y="3140869"/>
              <a:ext cx="433388" cy="3600450"/>
            </a:xfrm>
            <a:prstGeom prst="rightBrace">
              <a:avLst>
                <a:gd name="adj1" fmla="val 39738"/>
                <a:gd name="adj2" fmla="val 50000"/>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350" dirty="0">
                <a:solidFill>
                  <a:prstClr val="black"/>
                </a:solidFill>
              </a:endParaRPr>
            </a:p>
          </p:txBody>
        </p:sp>
        <p:cxnSp>
          <p:nvCxnSpPr>
            <p:cNvPr id="17" name="Elbow Connector 33">
              <a:extLst>
                <a:ext uri="{FF2B5EF4-FFF2-40B4-BE49-F238E27FC236}">
                  <a16:creationId xmlns:a16="http://schemas.microsoft.com/office/drawing/2014/main" id="{8F369E0D-EB13-3D21-4E83-24B90B5A439B}"/>
                </a:ext>
              </a:extLst>
            </p:cNvPr>
            <p:cNvCxnSpPr>
              <a:endCxn id="11" idx="0"/>
            </p:cNvCxnSpPr>
            <p:nvPr/>
          </p:nvCxnSpPr>
          <p:spPr>
            <a:xfrm rot="10800000" flipV="1">
              <a:off x="3877469" y="2781297"/>
              <a:ext cx="1486696" cy="1511302"/>
            </a:xfrm>
            <a:prstGeom prst="bentConnector2">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35">
              <a:extLst>
                <a:ext uri="{FF2B5EF4-FFF2-40B4-BE49-F238E27FC236}">
                  <a16:creationId xmlns:a16="http://schemas.microsoft.com/office/drawing/2014/main" id="{6A00C72C-5F94-2BE8-3236-2D9A63D7EEB8}"/>
                </a:ext>
              </a:extLst>
            </p:cNvPr>
            <p:cNvCxnSpPr>
              <a:endCxn id="11" idx="0"/>
            </p:cNvCxnSpPr>
            <p:nvPr/>
          </p:nvCxnSpPr>
          <p:spPr>
            <a:xfrm>
              <a:off x="2700336" y="3336923"/>
              <a:ext cx="1177132" cy="955676"/>
            </a:xfrm>
            <a:prstGeom prst="bentConnector2">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42">
              <a:extLst>
                <a:ext uri="{FF2B5EF4-FFF2-40B4-BE49-F238E27FC236}">
                  <a16:creationId xmlns:a16="http://schemas.microsoft.com/office/drawing/2014/main" id="{3CD68C3F-0E4B-3328-1E97-AA9A87510633}"/>
                </a:ext>
              </a:extLst>
            </p:cNvPr>
            <p:cNvCxnSpPr>
              <a:stCxn id="11" idx="1"/>
            </p:cNvCxnSpPr>
            <p:nvPr/>
          </p:nvCxnSpPr>
          <p:spPr>
            <a:xfrm rot="10800000">
              <a:off x="827092" y="2400302"/>
              <a:ext cx="1871659" cy="2086035"/>
            </a:xfrm>
            <a:prstGeom prst="bentConnector2">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75">
              <a:extLst>
                <a:ext uri="{FF2B5EF4-FFF2-40B4-BE49-F238E27FC236}">
                  <a16:creationId xmlns:a16="http://schemas.microsoft.com/office/drawing/2014/main" id="{8F353F4A-0D04-8639-E0D8-1DBA6C74975E}"/>
                </a:ext>
              </a:extLst>
            </p:cNvPr>
            <p:cNvGrpSpPr>
              <a:grpSpLocks/>
            </p:cNvGrpSpPr>
            <p:nvPr/>
          </p:nvGrpSpPr>
          <p:grpSpPr bwMode="auto">
            <a:xfrm>
              <a:off x="5056186" y="2852738"/>
              <a:ext cx="3893176" cy="1633599"/>
              <a:chOff x="5201055" y="2636912"/>
              <a:chExt cx="3893086" cy="1632836"/>
            </a:xfrm>
          </p:grpSpPr>
          <p:cxnSp>
            <p:nvCxnSpPr>
              <p:cNvPr id="28" name="Shape 44">
                <a:extLst>
                  <a:ext uri="{FF2B5EF4-FFF2-40B4-BE49-F238E27FC236}">
                    <a16:creationId xmlns:a16="http://schemas.microsoft.com/office/drawing/2014/main" id="{559E870E-77FB-C11B-0D3E-35CC692C3B7B}"/>
                  </a:ext>
                </a:extLst>
              </p:cNvPr>
              <p:cNvCxnSpPr>
                <a:stCxn id="11" idx="3"/>
              </p:cNvCxnSpPr>
              <p:nvPr/>
            </p:nvCxnSpPr>
            <p:spPr>
              <a:xfrm flipV="1">
                <a:off x="5201055" y="3068511"/>
                <a:ext cx="2054180" cy="1201237"/>
              </a:xfrm>
              <a:prstGeom prst="bentConnector3">
                <a:avLst>
                  <a:gd name="adj1" fmla="val 50000"/>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7A540F2-6F5D-D5B7-4EE4-301B8C376E72}"/>
                  </a:ext>
                </a:extLst>
              </p:cNvPr>
              <p:cNvSpPr txBox="1"/>
              <p:nvPr/>
            </p:nvSpPr>
            <p:spPr>
              <a:xfrm>
                <a:off x="7380644" y="2636912"/>
                <a:ext cx="1713497" cy="6554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a:spAutoFit/>
              </a:bodyPr>
              <a:lstStyle/>
              <a:p>
                <a:pPr algn="ctr">
                  <a:spcAft>
                    <a:spcPts val="450"/>
                  </a:spcAft>
                  <a:defRPr/>
                </a:pPr>
                <a:r>
                  <a:rPr lang="en-GB" sz="1350" dirty="0">
                    <a:solidFill>
                      <a:prstClr val="black"/>
                    </a:solidFill>
                    <a:latin typeface="Calibri"/>
                  </a:rPr>
                  <a:t>Improved productivity</a:t>
                </a:r>
              </a:p>
            </p:txBody>
          </p:sp>
        </p:grpSp>
        <p:sp>
          <p:nvSpPr>
            <p:cNvPr id="21" name="TextBox 62">
              <a:extLst>
                <a:ext uri="{FF2B5EF4-FFF2-40B4-BE49-F238E27FC236}">
                  <a16:creationId xmlns:a16="http://schemas.microsoft.com/office/drawing/2014/main" id="{DD5651AA-7C4E-6D73-F7DE-70B473D4A151}"/>
                </a:ext>
              </a:extLst>
            </p:cNvPr>
            <p:cNvSpPr txBox="1">
              <a:spLocks noChangeArrowheads="1"/>
            </p:cNvSpPr>
            <p:nvPr/>
          </p:nvSpPr>
          <p:spPr bwMode="auto">
            <a:xfrm>
              <a:off x="1474787" y="3644900"/>
              <a:ext cx="1179667" cy="327862"/>
            </a:xfrm>
            <a:prstGeom prst="rect">
              <a:avLst/>
            </a:prstGeom>
            <a:noFill/>
            <a:ln w="9525">
              <a:noFill/>
              <a:miter lim="800000"/>
              <a:headEnd/>
              <a:tailEnd/>
            </a:ln>
          </p:spPr>
          <p:txBody>
            <a:bodyPr wrap="none">
              <a:spAutoFit/>
            </a:bodyPr>
            <a:lstStyle/>
            <a:p>
              <a:pPr>
                <a:defRPr/>
              </a:pPr>
              <a:r>
                <a:rPr lang="en-GB" sz="1050">
                  <a:solidFill>
                    <a:prstClr val="black"/>
                  </a:solidFill>
                  <a:latin typeface="Calibri"/>
                </a:rPr>
                <a:t>Primary feeds</a:t>
              </a:r>
            </a:p>
          </p:txBody>
        </p:sp>
        <p:grpSp>
          <p:nvGrpSpPr>
            <p:cNvPr id="22" name="Group 74">
              <a:extLst>
                <a:ext uri="{FF2B5EF4-FFF2-40B4-BE49-F238E27FC236}">
                  <a16:creationId xmlns:a16="http://schemas.microsoft.com/office/drawing/2014/main" id="{3E5E9645-96DF-D5D8-0DAE-C58DF384C755}"/>
                </a:ext>
              </a:extLst>
            </p:cNvPr>
            <p:cNvGrpSpPr>
              <a:grpSpLocks/>
            </p:cNvGrpSpPr>
            <p:nvPr/>
          </p:nvGrpSpPr>
          <p:grpSpPr bwMode="auto">
            <a:xfrm>
              <a:off x="682625" y="1773238"/>
              <a:ext cx="8066088" cy="846642"/>
              <a:chOff x="827584" y="1556792"/>
              <a:chExt cx="8064896" cy="847221"/>
            </a:xfrm>
          </p:grpSpPr>
          <p:pic>
            <p:nvPicPr>
              <p:cNvPr id="24" name="Picture 23" descr="grass.jpg">
                <a:extLst>
                  <a:ext uri="{FF2B5EF4-FFF2-40B4-BE49-F238E27FC236}">
                    <a16:creationId xmlns:a16="http://schemas.microsoft.com/office/drawing/2014/main" id="{18CE57DF-9E15-011F-F688-9586D3423CFB}"/>
                  </a:ext>
                </a:extLst>
              </p:cNvPr>
              <p:cNvPicPr>
                <a:picLocks noChangeAspect="1"/>
              </p:cNvPicPr>
              <p:nvPr/>
            </p:nvPicPr>
            <p:blipFill>
              <a:blip r:embed="rId3" cstate="print">
                <a:duotone>
                  <a:prstClr val="black"/>
                  <a:schemeClr val="accent6">
                    <a:tint val="45000"/>
                    <a:satMod val="400000"/>
                  </a:schemeClr>
                </a:duotone>
              </a:blip>
              <a:srcRect/>
              <a:stretch>
                <a:fillRect/>
              </a:stretch>
            </p:blipFill>
            <p:spPr bwMode="auto">
              <a:xfrm>
                <a:off x="970437" y="1814031"/>
                <a:ext cx="937940" cy="589982"/>
              </a:xfrm>
              <a:prstGeom prst="rect">
                <a:avLst/>
              </a:prstGeom>
              <a:noFill/>
              <a:ln w="9525">
                <a:noFill/>
                <a:miter lim="800000"/>
                <a:headEnd/>
                <a:tailEnd/>
              </a:ln>
            </p:spPr>
          </p:pic>
          <p:sp>
            <p:nvSpPr>
              <p:cNvPr id="25" name="TextBox 24">
                <a:extLst>
                  <a:ext uri="{FF2B5EF4-FFF2-40B4-BE49-F238E27FC236}">
                    <a16:creationId xmlns:a16="http://schemas.microsoft.com/office/drawing/2014/main" id="{8FEE251C-5164-21B0-5D08-CD14E3004A44}"/>
                  </a:ext>
                </a:extLst>
              </p:cNvPr>
              <p:cNvSpPr txBox="1"/>
              <p:nvPr/>
            </p:nvSpPr>
            <p:spPr>
              <a:xfrm>
                <a:off x="7379818" y="1844325"/>
                <a:ext cx="1512662" cy="3877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algn="ctr">
                  <a:spcAft>
                    <a:spcPts val="450"/>
                  </a:spcAft>
                  <a:defRPr/>
                </a:pPr>
                <a:r>
                  <a:rPr lang="en-GB" sz="1350" dirty="0">
                    <a:solidFill>
                      <a:prstClr val="black"/>
                    </a:solidFill>
                    <a:latin typeface="Calibri"/>
                  </a:rPr>
                  <a:t>Low emissions</a:t>
                </a:r>
              </a:p>
            </p:txBody>
          </p:sp>
          <p:cxnSp>
            <p:nvCxnSpPr>
              <p:cNvPr id="26" name="Straight Arrow Connector 25">
                <a:extLst>
                  <a:ext uri="{FF2B5EF4-FFF2-40B4-BE49-F238E27FC236}">
                    <a16:creationId xmlns:a16="http://schemas.microsoft.com/office/drawing/2014/main" id="{82B406A1-B6CA-27BD-49FB-2839F2F59442}"/>
                  </a:ext>
                </a:extLst>
              </p:cNvPr>
              <p:cNvCxnSpPr>
                <a:cxnSpLocks/>
                <a:stCxn id="24" idx="3"/>
                <a:endCxn id="25" idx="1"/>
              </p:cNvCxnSpPr>
              <p:nvPr/>
            </p:nvCxnSpPr>
            <p:spPr>
              <a:xfrm flipV="1">
                <a:off x="1908376" y="2038194"/>
                <a:ext cx="5471441" cy="7082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7" name="TextBox 72">
                <a:extLst>
                  <a:ext uri="{FF2B5EF4-FFF2-40B4-BE49-F238E27FC236}">
                    <a16:creationId xmlns:a16="http://schemas.microsoft.com/office/drawing/2014/main" id="{174313D7-0F27-0AE2-2372-1BBD628627AE}"/>
                  </a:ext>
                </a:extLst>
              </p:cNvPr>
              <p:cNvSpPr txBox="1">
                <a:spLocks noChangeArrowheads="1"/>
              </p:cNvSpPr>
              <p:nvPr/>
            </p:nvSpPr>
            <p:spPr bwMode="auto">
              <a:xfrm>
                <a:off x="827584" y="1556792"/>
                <a:ext cx="1241867" cy="328087"/>
              </a:xfrm>
              <a:prstGeom prst="rect">
                <a:avLst/>
              </a:prstGeom>
              <a:noFill/>
              <a:ln w="9525">
                <a:noFill/>
                <a:miter lim="800000"/>
                <a:headEnd/>
                <a:tailEnd/>
              </a:ln>
            </p:spPr>
            <p:txBody>
              <a:bodyPr wrap="none">
                <a:spAutoFit/>
              </a:bodyPr>
              <a:lstStyle/>
              <a:p>
                <a:pPr>
                  <a:defRPr/>
                </a:pPr>
                <a:r>
                  <a:rPr lang="en-GB" sz="1050">
                    <a:solidFill>
                      <a:prstClr val="black"/>
                    </a:solidFill>
                    <a:latin typeface="Calibri"/>
                  </a:rPr>
                  <a:t>Improved feed</a:t>
                </a:r>
              </a:p>
            </p:txBody>
          </p:sp>
        </p:grpSp>
        <p:sp>
          <p:nvSpPr>
            <p:cNvPr id="23" name="TextBox 73">
              <a:extLst>
                <a:ext uri="{FF2B5EF4-FFF2-40B4-BE49-F238E27FC236}">
                  <a16:creationId xmlns:a16="http://schemas.microsoft.com/office/drawing/2014/main" id="{06EA810E-28EE-CF7A-2FD1-7C1969C637E5}"/>
                </a:ext>
              </a:extLst>
            </p:cNvPr>
            <p:cNvSpPr txBox="1">
              <a:spLocks noChangeArrowheads="1"/>
            </p:cNvSpPr>
            <p:nvPr/>
          </p:nvSpPr>
          <p:spPr bwMode="auto">
            <a:xfrm>
              <a:off x="539750" y="4508500"/>
              <a:ext cx="1203816" cy="327862"/>
            </a:xfrm>
            <a:prstGeom prst="rect">
              <a:avLst/>
            </a:prstGeom>
            <a:noFill/>
            <a:ln w="9525">
              <a:noFill/>
              <a:miter lim="800000"/>
              <a:headEnd/>
              <a:tailEnd/>
            </a:ln>
          </p:spPr>
          <p:txBody>
            <a:bodyPr wrap="none">
              <a:spAutoFit/>
            </a:bodyPr>
            <a:lstStyle/>
            <a:p>
              <a:pPr>
                <a:defRPr/>
              </a:pPr>
              <a:r>
                <a:rPr lang="en-GB" sz="1050">
                  <a:solidFill>
                    <a:prstClr val="black"/>
                  </a:solidFill>
                  <a:latin typeface="Calibri"/>
                </a:rPr>
                <a:t>Trait selection</a:t>
              </a:r>
            </a:p>
          </p:txBody>
        </p:sp>
      </p:grpSp>
    </p:spTree>
    <p:extLst>
      <p:ext uri="{BB962C8B-B14F-4D97-AF65-F5344CB8AC3E}">
        <p14:creationId xmlns:p14="http://schemas.microsoft.com/office/powerpoint/2010/main" val="327369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Value of “Feeding” – after 10 years+</a:t>
            </a:r>
          </a:p>
        </p:txBody>
      </p:sp>
      <p:graphicFrame>
        <p:nvGraphicFramePr>
          <p:cNvPr id="3" name="Table 2"/>
          <p:cNvGraphicFramePr>
            <a:graphicFrameLocks noGrp="1"/>
          </p:cNvGraphicFramePr>
          <p:nvPr>
            <p:extLst>
              <p:ext uri="{D42A27DB-BD31-4B8C-83A1-F6EECF244321}">
                <p14:modId xmlns:p14="http://schemas.microsoft.com/office/powerpoint/2010/main" val="1844113471"/>
              </p:ext>
            </p:extLst>
          </p:nvPr>
        </p:nvGraphicFramePr>
        <p:xfrm>
          <a:off x="1345332" y="891844"/>
          <a:ext cx="6453336" cy="3663903"/>
        </p:xfrm>
        <a:graphic>
          <a:graphicData uri="http://schemas.openxmlformats.org/drawingml/2006/table">
            <a:tbl>
              <a:tblPr firstRow="1" bandRow="1">
                <a:tableStyleId>{5C22544A-7EE6-4342-B048-85BDC9FD1C3A}</a:tableStyleId>
              </a:tblPr>
              <a:tblGrid>
                <a:gridCol w="1998222">
                  <a:extLst>
                    <a:ext uri="{9D8B030D-6E8A-4147-A177-3AD203B41FA5}">
                      <a16:colId xmlns:a16="http://schemas.microsoft.com/office/drawing/2014/main" val="20000"/>
                    </a:ext>
                  </a:extLst>
                </a:gridCol>
                <a:gridCol w="918102">
                  <a:extLst>
                    <a:ext uri="{9D8B030D-6E8A-4147-A177-3AD203B41FA5}">
                      <a16:colId xmlns:a16="http://schemas.microsoft.com/office/drawing/2014/main" val="20001"/>
                    </a:ext>
                  </a:extLst>
                </a:gridCol>
                <a:gridCol w="1620180">
                  <a:extLst>
                    <a:ext uri="{9D8B030D-6E8A-4147-A177-3AD203B41FA5}">
                      <a16:colId xmlns:a16="http://schemas.microsoft.com/office/drawing/2014/main" val="20002"/>
                    </a:ext>
                  </a:extLst>
                </a:gridCol>
                <a:gridCol w="1916832">
                  <a:extLst>
                    <a:ext uri="{9D8B030D-6E8A-4147-A177-3AD203B41FA5}">
                      <a16:colId xmlns:a16="http://schemas.microsoft.com/office/drawing/2014/main" val="20003"/>
                    </a:ext>
                  </a:extLst>
                </a:gridCol>
              </a:tblGrid>
              <a:tr h="462915">
                <a:tc>
                  <a:txBody>
                    <a:bodyPr/>
                    <a:lstStyle/>
                    <a:p>
                      <a:endParaRPr lang="en-GB" sz="1400" dirty="0">
                        <a:latin typeface="+mn-lt"/>
                      </a:endParaRPr>
                    </a:p>
                  </a:txBody>
                  <a:tcPr marL="51435" marR="51435" marT="25718" marB="25718"/>
                </a:tc>
                <a:tc>
                  <a:txBody>
                    <a:bodyPr/>
                    <a:lstStyle/>
                    <a:p>
                      <a:r>
                        <a:rPr lang="en-GB" sz="1400" dirty="0">
                          <a:latin typeface="+mn-lt"/>
                        </a:rPr>
                        <a:t>Available</a:t>
                      </a:r>
                    </a:p>
                  </a:txBody>
                  <a:tcPr marL="51435" marR="51435" marT="25718" marB="25718"/>
                </a:tc>
                <a:tc>
                  <a:txBody>
                    <a:bodyPr/>
                    <a:lstStyle/>
                    <a:p>
                      <a:r>
                        <a:rPr lang="en-GB" sz="1400" dirty="0">
                          <a:latin typeface="+mn-lt"/>
                        </a:rPr>
                        <a:t>Est.</a:t>
                      </a:r>
                      <a:r>
                        <a:rPr lang="en-GB" sz="1400" baseline="0" dirty="0">
                          <a:latin typeface="+mn-lt"/>
                        </a:rPr>
                        <a:t> c</a:t>
                      </a:r>
                      <a:r>
                        <a:rPr lang="en-GB" sz="1400" dirty="0">
                          <a:latin typeface="+mn-lt"/>
                        </a:rPr>
                        <a:t>umulative profit £</a:t>
                      </a:r>
                    </a:p>
                  </a:txBody>
                  <a:tcPr marL="51435" marR="51435" marT="25718" marB="25718"/>
                </a:tc>
                <a:tc>
                  <a:txBody>
                    <a:bodyPr/>
                    <a:lstStyle/>
                    <a:p>
                      <a:r>
                        <a:rPr lang="en-GB" sz="1400" b="1" dirty="0">
                          <a:solidFill>
                            <a:schemeClr val="bg1"/>
                          </a:solidFill>
                          <a:latin typeface="+mn-lt"/>
                        </a:rPr>
                        <a:t>Est.</a:t>
                      </a:r>
                      <a:r>
                        <a:rPr lang="en-GB" sz="1400" b="1" baseline="0" dirty="0">
                          <a:solidFill>
                            <a:schemeClr val="bg1"/>
                          </a:solidFill>
                          <a:latin typeface="+mn-lt"/>
                        </a:rPr>
                        <a:t> cumulative GHGs </a:t>
                      </a:r>
                      <a:r>
                        <a:rPr lang="en-GB" sz="1400" b="1" dirty="0">
                          <a:solidFill>
                            <a:schemeClr val="bg1"/>
                          </a:solidFill>
                          <a:latin typeface="+mn-lt"/>
                          <a:cs typeface="Aharoni" panose="02010803020104030203" pitchFamily="2" charset="-79"/>
                        </a:rPr>
                        <a:t>in CO</a:t>
                      </a:r>
                      <a:r>
                        <a:rPr lang="en-GB" sz="1400" b="1" baseline="-25000" dirty="0">
                          <a:solidFill>
                            <a:schemeClr val="bg1"/>
                          </a:solidFill>
                          <a:latin typeface="+mn-lt"/>
                          <a:cs typeface="Aharoni" panose="02010803020104030203" pitchFamily="2" charset="-79"/>
                        </a:rPr>
                        <a:t>2</a:t>
                      </a:r>
                      <a:r>
                        <a:rPr lang="en-GB" sz="1400" b="1" dirty="0">
                          <a:solidFill>
                            <a:schemeClr val="bg1"/>
                          </a:solidFill>
                          <a:latin typeface="+mn-lt"/>
                          <a:cs typeface="Aharoni" panose="02010803020104030203" pitchFamily="2" charset="-79"/>
                        </a:rPr>
                        <a:t>eq</a:t>
                      </a:r>
                      <a:endParaRPr lang="en-GB" sz="1400" b="1" dirty="0">
                        <a:solidFill>
                          <a:schemeClr val="bg1"/>
                        </a:solidFill>
                        <a:latin typeface="+mn-lt"/>
                      </a:endParaRPr>
                    </a:p>
                  </a:txBody>
                  <a:tcPr marL="51435" marR="51435" marT="25718" marB="25718"/>
                </a:tc>
                <a:extLst>
                  <a:ext uri="{0D108BD9-81ED-4DB2-BD59-A6C34878D82A}">
                    <a16:rowId xmlns:a16="http://schemas.microsoft.com/office/drawing/2014/main" val="10000"/>
                  </a:ext>
                </a:extLst>
              </a:tr>
              <a:tr h="257175">
                <a:tc>
                  <a:txBody>
                    <a:bodyPr/>
                    <a:lstStyle/>
                    <a:p>
                      <a:r>
                        <a:rPr lang="en-GB" sz="1400" b="1" u="sng" dirty="0">
                          <a:latin typeface="+mn-lt"/>
                        </a:rPr>
                        <a:t>BREEDING</a:t>
                      </a:r>
                    </a:p>
                  </a:txBody>
                  <a:tcPr marL="51435" marR="51435" marT="25718" marB="25718"/>
                </a:tc>
                <a:tc>
                  <a:txBody>
                    <a:bodyPr/>
                    <a:lstStyle/>
                    <a:p>
                      <a:endParaRPr lang="en-GB" sz="1400" dirty="0">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3626954734"/>
                  </a:ext>
                </a:extLst>
              </a:tr>
              <a:tr h="257175">
                <a:tc>
                  <a:txBody>
                    <a:bodyPr/>
                    <a:lstStyle/>
                    <a:p>
                      <a:r>
                        <a:rPr lang="en-GB" sz="1400" dirty="0">
                          <a:latin typeface="+mn-lt"/>
                        </a:rPr>
                        <a:t>Improving</a:t>
                      </a:r>
                      <a:r>
                        <a:rPr lang="en-GB" sz="1400" baseline="0" dirty="0">
                          <a:latin typeface="+mn-lt"/>
                        </a:rPr>
                        <a:t> </a:t>
                      </a:r>
                      <a:r>
                        <a:rPr lang="en-GB" sz="1400" baseline="0" dirty="0" err="1">
                          <a:latin typeface="+mn-lt"/>
                        </a:rPr>
                        <a:t>prodn</a:t>
                      </a:r>
                      <a:endParaRPr lang="en-GB" sz="1400" dirty="0">
                        <a:latin typeface="+mn-lt"/>
                      </a:endParaRPr>
                    </a:p>
                  </a:txBody>
                  <a:tcPr marL="51435" marR="51435" marT="25718" marB="25718"/>
                </a:tc>
                <a:tc>
                  <a:txBody>
                    <a:bodyPr/>
                    <a:lstStyle/>
                    <a:p>
                      <a:r>
                        <a:rPr lang="en-GB" sz="1400" dirty="0">
                          <a:latin typeface="+mn-lt"/>
                        </a:rPr>
                        <a:t>NOW</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↑10-22%</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↓5-10%</a:t>
                      </a:r>
                    </a:p>
                  </a:txBody>
                  <a:tcPr marL="51435" marR="51435" marT="25718" marB="25718"/>
                </a:tc>
                <a:extLst>
                  <a:ext uri="{0D108BD9-81ED-4DB2-BD59-A6C34878D82A}">
                    <a16:rowId xmlns:a16="http://schemas.microsoft.com/office/drawing/2014/main" val="10001"/>
                  </a:ext>
                </a:extLst>
              </a:tr>
              <a:tr h="257175">
                <a:tc>
                  <a:txBody>
                    <a:bodyPr/>
                    <a:lstStyle/>
                    <a:p>
                      <a:r>
                        <a:rPr lang="en-GB" sz="1400" dirty="0">
                          <a:latin typeface="+mn-lt"/>
                        </a:rPr>
                        <a:t>Improving</a:t>
                      </a:r>
                      <a:r>
                        <a:rPr lang="en-GB" sz="1400" baseline="0" dirty="0">
                          <a:latin typeface="+mn-lt"/>
                        </a:rPr>
                        <a:t> female fertility</a:t>
                      </a:r>
                      <a:endParaRPr lang="en-GB" sz="1400" dirty="0">
                        <a:latin typeface="+mn-lt"/>
                      </a:endParaRPr>
                    </a:p>
                  </a:txBody>
                  <a:tcPr marL="51435" marR="51435" marT="25718" marB="25718"/>
                </a:tc>
                <a:tc>
                  <a:txBody>
                    <a:bodyPr/>
                    <a:lstStyle/>
                    <a:p>
                      <a:r>
                        <a:rPr lang="en-GB" sz="1400" dirty="0">
                          <a:latin typeface="+mn-lt"/>
                        </a:rPr>
                        <a:t>NOW</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↑20-35%</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↓10-18%</a:t>
                      </a:r>
                    </a:p>
                  </a:txBody>
                  <a:tcPr marL="51435" marR="51435" marT="25718" marB="25718"/>
                </a:tc>
                <a:extLst>
                  <a:ext uri="{0D108BD9-81ED-4DB2-BD59-A6C34878D82A}">
                    <a16:rowId xmlns:a16="http://schemas.microsoft.com/office/drawing/2014/main" val="10002"/>
                  </a:ext>
                </a:extLst>
              </a:tr>
              <a:tr h="267757">
                <a:tc>
                  <a:txBody>
                    <a:bodyPr/>
                    <a:lstStyle/>
                    <a:p>
                      <a:r>
                        <a:rPr lang="en-GB" sz="1400" dirty="0">
                          <a:latin typeface="+mn-lt"/>
                        </a:rPr>
                        <a:t>Improving feed efficiency</a:t>
                      </a:r>
                    </a:p>
                  </a:txBody>
                  <a:tcPr marL="51435" marR="51435" marT="25718" marB="25718"/>
                </a:tc>
                <a:tc>
                  <a:txBody>
                    <a:bodyPr/>
                    <a:lstStyle/>
                    <a:p>
                      <a:r>
                        <a:rPr lang="en-GB" sz="1400" dirty="0">
                          <a:latin typeface="+mn-lt"/>
                        </a:rPr>
                        <a:t>SOON</a:t>
                      </a:r>
                    </a:p>
                  </a:txBody>
                  <a:tcPr marL="51435" marR="51435" marT="25718" marB="25718"/>
                </a:tc>
                <a:tc>
                  <a:txBody>
                    <a:bodyPr/>
                    <a:lstStyle/>
                    <a:p>
                      <a:r>
                        <a:rPr lang="en-GB" sz="1400" dirty="0">
                          <a:solidFill>
                            <a:schemeClr val="tx1"/>
                          </a:solidFill>
                          <a:latin typeface="+mn-lt"/>
                          <a:cs typeface="Aharoni" panose="02010803020104030203" pitchFamily="2" charset="-79"/>
                        </a:rPr>
                        <a:t>↑23-43%</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↓14-26%</a:t>
                      </a:r>
                    </a:p>
                  </a:txBody>
                  <a:tcPr marL="51435" marR="51435" marT="25718" marB="25718"/>
                </a:tc>
                <a:extLst>
                  <a:ext uri="{0D108BD9-81ED-4DB2-BD59-A6C34878D82A}">
                    <a16:rowId xmlns:a16="http://schemas.microsoft.com/office/drawing/2014/main" val="10003"/>
                  </a:ext>
                </a:extLst>
              </a:tr>
              <a:tr h="270030">
                <a:tc>
                  <a:txBody>
                    <a:bodyPr/>
                    <a:lstStyle/>
                    <a:p>
                      <a:r>
                        <a:rPr lang="en-GB" sz="1400" dirty="0">
                          <a:latin typeface="+mn-lt"/>
                        </a:rPr>
                        <a:t>Genomic selection</a:t>
                      </a:r>
                    </a:p>
                  </a:txBody>
                  <a:tcPr marL="51435" marR="51435" marT="25718" marB="25718"/>
                </a:tc>
                <a:tc>
                  <a:txBody>
                    <a:bodyPr/>
                    <a:lstStyle/>
                    <a:p>
                      <a:r>
                        <a:rPr lang="en-GB" sz="1400" dirty="0">
                          <a:latin typeface="+mn-lt"/>
                        </a:rPr>
                        <a:t>NOW(</a:t>
                      </a:r>
                      <a:r>
                        <a:rPr lang="en-GB" sz="1400" dirty="0" err="1">
                          <a:latin typeface="+mn-lt"/>
                        </a:rPr>
                        <a:t>ish</a:t>
                      </a:r>
                      <a:r>
                        <a:rPr lang="en-GB" sz="1400" dirty="0">
                          <a:latin typeface="+mn-lt"/>
                        </a:rPr>
                        <a:t>)</a:t>
                      </a:r>
                    </a:p>
                  </a:txBody>
                  <a:tcPr marL="51435" marR="51435" marT="25718" marB="25718"/>
                </a:tc>
                <a:tc>
                  <a:txBody>
                    <a:bodyPr/>
                    <a:lstStyle/>
                    <a:p>
                      <a:r>
                        <a:rPr lang="en-GB" sz="1400" dirty="0">
                          <a:solidFill>
                            <a:schemeClr val="tx1"/>
                          </a:solidFill>
                          <a:latin typeface="+mn-lt"/>
                          <a:cs typeface="Aharoni" panose="02010803020104030203" pitchFamily="2" charset="-79"/>
                        </a:rPr>
                        <a:t>↑40-75%</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↓35-73%</a:t>
                      </a:r>
                    </a:p>
                  </a:txBody>
                  <a:tcPr marL="51435" marR="51435" marT="25718" marB="25718"/>
                </a:tc>
                <a:extLst>
                  <a:ext uri="{0D108BD9-81ED-4DB2-BD59-A6C34878D82A}">
                    <a16:rowId xmlns:a16="http://schemas.microsoft.com/office/drawing/2014/main" val="10004"/>
                  </a:ext>
                </a:extLst>
              </a:tr>
              <a:tr h="257175">
                <a:tc>
                  <a:txBody>
                    <a:bodyPr/>
                    <a:lstStyle/>
                    <a:p>
                      <a:r>
                        <a:rPr lang="en-GB" sz="1400" dirty="0">
                          <a:latin typeface="+mn-lt"/>
                        </a:rPr>
                        <a:t>Sexed Semen</a:t>
                      </a:r>
                    </a:p>
                  </a:txBody>
                  <a:tcPr marL="51435" marR="51435" marT="25718" marB="25718"/>
                </a:tc>
                <a:tc>
                  <a:txBody>
                    <a:bodyPr/>
                    <a:lstStyle/>
                    <a:p>
                      <a:r>
                        <a:rPr lang="en-GB" sz="1400" dirty="0">
                          <a:latin typeface="+mn-lt"/>
                        </a:rPr>
                        <a:t>NOW</a:t>
                      </a:r>
                    </a:p>
                  </a:txBody>
                  <a:tcPr marL="51435" marR="51435" marT="25718" marB="25718"/>
                </a:tc>
                <a:tc>
                  <a:txBody>
                    <a:bodyPr/>
                    <a:lstStyle/>
                    <a:p>
                      <a:r>
                        <a:rPr lang="en-GB" sz="1400" dirty="0">
                          <a:solidFill>
                            <a:schemeClr val="tx1"/>
                          </a:solidFill>
                          <a:latin typeface="+mn-lt"/>
                          <a:cs typeface="Aharoni" panose="02010803020104030203" pitchFamily="2" charset="-79"/>
                        </a:rPr>
                        <a:t>~↑50-80%</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~↓38-76%</a:t>
                      </a:r>
                    </a:p>
                  </a:txBody>
                  <a:tcPr marL="51435" marR="51435" marT="25718" marB="25718"/>
                </a:tc>
                <a:extLst>
                  <a:ext uri="{0D108BD9-81ED-4DB2-BD59-A6C34878D82A}">
                    <a16:rowId xmlns:a16="http://schemas.microsoft.com/office/drawing/2014/main" val="10005"/>
                  </a:ext>
                </a:extLst>
              </a:tr>
              <a:tr h="257175">
                <a:tc>
                  <a:txBody>
                    <a:bodyPr/>
                    <a:lstStyle/>
                    <a:p>
                      <a:r>
                        <a:rPr lang="en-GB" sz="1400" dirty="0">
                          <a:latin typeface="+mn-lt"/>
                        </a:rPr>
                        <a:t>Precision breeding</a:t>
                      </a:r>
                    </a:p>
                  </a:txBody>
                  <a:tcPr marL="51435" marR="51435" marT="25718" marB="25718"/>
                </a:tc>
                <a:tc>
                  <a:txBody>
                    <a:bodyPr/>
                    <a:lstStyle/>
                    <a:p>
                      <a:r>
                        <a:rPr lang="en-GB" sz="1400" dirty="0">
                          <a:latin typeface="+mn-lt"/>
                        </a:rPr>
                        <a:t>Under dev</a:t>
                      </a:r>
                    </a:p>
                  </a:txBody>
                  <a:tcPr marL="51435" marR="51435" marT="25718" marB="25718"/>
                </a:tc>
                <a:tc>
                  <a:txBody>
                    <a:bodyPr/>
                    <a:lstStyle/>
                    <a:p>
                      <a:r>
                        <a:rPr lang="en-GB" sz="1400" dirty="0">
                          <a:solidFill>
                            <a:schemeClr val="tx1"/>
                          </a:solidFill>
                          <a:latin typeface="+mn-lt"/>
                          <a:cs typeface="Aharoni" panose="02010803020104030203" pitchFamily="2" charset="-79"/>
                        </a:rPr>
                        <a:t>~↑50-100%</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~↓50-100%</a:t>
                      </a:r>
                    </a:p>
                  </a:txBody>
                  <a:tcPr marL="51435" marR="51435" marT="25718" marB="25718"/>
                </a:tc>
                <a:extLst>
                  <a:ext uri="{0D108BD9-81ED-4DB2-BD59-A6C34878D82A}">
                    <a16:rowId xmlns:a16="http://schemas.microsoft.com/office/drawing/2014/main" val="10006"/>
                  </a:ext>
                </a:extLst>
              </a:tr>
              <a:tr h="257175">
                <a:tc gridSpan="2">
                  <a:txBody>
                    <a:bodyPr/>
                    <a:lstStyle/>
                    <a:p>
                      <a:r>
                        <a:rPr lang="en-GB" sz="1400" b="1" u="sng" dirty="0">
                          <a:latin typeface="+mn-lt"/>
                        </a:rPr>
                        <a:t>FEEDING – IN ADDITION</a:t>
                      </a:r>
                    </a:p>
                  </a:txBody>
                  <a:tcPr marL="51435" marR="51435" marT="25718" marB="25718"/>
                </a:tc>
                <a:tc hMerge="1">
                  <a:txBody>
                    <a:bodyPr/>
                    <a:lstStyle/>
                    <a:p>
                      <a:endParaRPr lang="en-GB" sz="1800" dirty="0">
                        <a:latin typeface="+mn-lt"/>
                      </a:endParaRPr>
                    </a:p>
                  </a:txBody>
                  <a:tcPr marL="68580" marR="68580" marT="34290" marB="34290"/>
                </a:tc>
                <a:tc>
                  <a:txBody>
                    <a:bodyPr/>
                    <a:lstStyle/>
                    <a:p>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2385740502"/>
                  </a:ext>
                </a:extLst>
              </a:tr>
              <a:tr h="257175">
                <a:tc>
                  <a:txBody>
                    <a:bodyPr/>
                    <a:lstStyle/>
                    <a:p>
                      <a:r>
                        <a:rPr lang="en-GB" sz="1400" dirty="0">
                          <a:latin typeface="+mn-lt"/>
                        </a:rPr>
                        <a:t>Rumen bug info</a:t>
                      </a:r>
                    </a:p>
                  </a:txBody>
                  <a:tcPr marL="51435" marR="51435" marT="25718" marB="25718"/>
                </a:tc>
                <a:tc>
                  <a:txBody>
                    <a:bodyPr/>
                    <a:lstStyle/>
                    <a:p>
                      <a:r>
                        <a:rPr lang="en-GB" sz="1400" dirty="0">
                          <a:latin typeface="+mn-lt"/>
                        </a:rPr>
                        <a:t>Under dev</a:t>
                      </a:r>
                    </a:p>
                  </a:txBody>
                  <a:tcPr marL="51435" marR="51435" marT="25718" marB="25718"/>
                </a:tc>
                <a:tc>
                  <a:txBody>
                    <a:bodyPr/>
                    <a:lstStyle/>
                    <a:p>
                      <a:r>
                        <a:rPr lang="en-GB" sz="1400" dirty="0">
                          <a:solidFill>
                            <a:schemeClr val="tx1"/>
                          </a:solidFill>
                          <a:latin typeface="+mn-lt"/>
                        </a:rPr>
                        <a:t>+0-10%</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-10-25%</a:t>
                      </a:r>
                    </a:p>
                  </a:txBody>
                  <a:tcPr marL="51435" marR="51435" marT="25718" marB="25718"/>
                </a:tc>
                <a:extLst>
                  <a:ext uri="{0D108BD9-81ED-4DB2-BD59-A6C34878D82A}">
                    <a16:rowId xmlns:a16="http://schemas.microsoft.com/office/drawing/2014/main" val="3734643936"/>
                  </a:ext>
                </a:extLst>
              </a:tr>
              <a:tr h="257175">
                <a:tc>
                  <a:txBody>
                    <a:bodyPr/>
                    <a:lstStyle/>
                    <a:p>
                      <a:r>
                        <a:rPr lang="en-GB" sz="1400" dirty="0">
                          <a:latin typeface="+mn-lt"/>
                        </a:rPr>
                        <a:t>Feed additives</a:t>
                      </a:r>
                    </a:p>
                  </a:txBody>
                  <a:tcPr marL="51435" marR="51435" marT="25718" marB="25718"/>
                </a:tc>
                <a:tc>
                  <a:txBody>
                    <a:bodyPr/>
                    <a:lstStyle/>
                    <a:p>
                      <a:r>
                        <a:rPr lang="en-GB" sz="1400" dirty="0">
                          <a:latin typeface="+mn-lt"/>
                        </a:rPr>
                        <a:t>NOW</a:t>
                      </a:r>
                    </a:p>
                  </a:txBody>
                  <a:tcPr marL="51435" marR="51435" marT="25718" marB="25718"/>
                </a:tc>
                <a:tc>
                  <a:txBody>
                    <a:bodyPr/>
                    <a:lstStyle/>
                    <a:p>
                      <a:r>
                        <a:rPr lang="en-GB" sz="1400" dirty="0">
                          <a:solidFill>
                            <a:schemeClr val="tx1"/>
                          </a:solidFill>
                          <a:latin typeface="+mn-lt"/>
                        </a:rPr>
                        <a:t>+0-10%</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-15-30%</a:t>
                      </a:r>
                    </a:p>
                  </a:txBody>
                  <a:tcPr marL="51435" marR="51435" marT="25718" marB="25718"/>
                </a:tc>
                <a:extLst>
                  <a:ext uri="{0D108BD9-81ED-4DB2-BD59-A6C34878D82A}">
                    <a16:rowId xmlns:a16="http://schemas.microsoft.com/office/drawing/2014/main" val="2882709556"/>
                  </a:ext>
                </a:extLst>
              </a:tr>
              <a:tr h="257175">
                <a:tc>
                  <a:txBody>
                    <a:bodyPr/>
                    <a:lstStyle/>
                    <a:p>
                      <a:r>
                        <a:rPr lang="en-GB" sz="1400" dirty="0">
                          <a:latin typeface="+mn-lt"/>
                        </a:rPr>
                        <a:t>Plant additives</a:t>
                      </a:r>
                    </a:p>
                  </a:txBody>
                  <a:tcPr marL="51435" marR="51435" marT="25718" marB="25718"/>
                </a:tc>
                <a:tc>
                  <a:txBody>
                    <a:bodyPr/>
                    <a:lstStyle/>
                    <a:p>
                      <a:r>
                        <a:rPr lang="en-GB" sz="1400" dirty="0">
                          <a:latin typeface="+mn-lt"/>
                        </a:rPr>
                        <a:t>NOW(</a:t>
                      </a:r>
                      <a:r>
                        <a:rPr lang="en-GB" sz="1400" dirty="0" err="1">
                          <a:latin typeface="+mn-lt"/>
                        </a:rPr>
                        <a:t>ish</a:t>
                      </a:r>
                      <a:r>
                        <a:rPr lang="en-GB" sz="1400" dirty="0">
                          <a:latin typeface="+mn-lt"/>
                        </a:rPr>
                        <a:t>)</a:t>
                      </a:r>
                    </a:p>
                  </a:txBody>
                  <a:tcPr marL="51435" marR="51435" marT="25718" marB="25718"/>
                </a:tc>
                <a:tc>
                  <a:txBody>
                    <a:bodyPr/>
                    <a:lstStyle/>
                    <a:p>
                      <a:r>
                        <a:rPr lang="en-GB" sz="1400" dirty="0">
                          <a:solidFill>
                            <a:schemeClr val="tx1"/>
                          </a:solidFill>
                          <a:latin typeface="+mn-lt"/>
                        </a:rPr>
                        <a:t>+0-6%</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-10-17%</a:t>
                      </a:r>
                    </a:p>
                  </a:txBody>
                  <a:tcPr marL="51435" marR="51435" marT="25718" marB="25718"/>
                </a:tc>
                <a:extLst>
                  <a:ext uri="{0D108BD9-81ED-4DB2-BD59-A6C34878D82A}">
                    <a16:rowId xmlns:a16="http://schemas.microsoft.com/office/drawing/2014/main" val="3132987149"/>
                  </a:ext>
                </a:extLst>
              </a:tr>
              <a:tr h="257175">
                <a:tc>
                  <a:txBody>
                    <a:bodyPr/>
                    <a:lstStyle/>
                    <a:p>
                      <a:r>
                        <a:rPr lang="en-GB" sz="1400" dirty="0">
                          <a:latin typeface="+mn-lt"/>
                        </a:rPr>
                        <a:t>Precision breeding feed</a:t>
                      </a:r>
                    </a:p>
                  </a:txBody>
                  <a:tcPr marL="51435" marR="51435" marT="25718" marB="25718"/>
                </a:tc>
                <a:tc>
                  <a:txBody>
                    <a:bodyPr/>
                    <a:lstStyle/>
                    <a:p>
                      <a:r>
                        <a:rPr lang="en-GB" sz="1400" dirty="0">
                          <a:latin typeface="+mn-lt"/>
                        </a:rPr>
                        <a:t>Under dev</a:t>
                      </a:r>
                    </a:p>
                  </a:txBody>
                  <a:tcPr marL="51435" marR="51435" marT="25718" marB="25718"/>
                </a:tc>
                <a:tc>
                  <a:txBody>
                    <a:bodyPr/>
                    <a:lstStyle/>
                    <a:p>
                      <a:r>
                        <a:rPr lang="en-GB" sz="1400" dirty="0">
                          <a:solidFill>
                            <a:schemeClr val="tx1"/>
                          </a:solidFill>
                          <a:latin typeface="+mn-lt"/>
                        </a:rPr>
                        <a:t>~</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-15-100%</a:t>
                      </a:r>
                    </a:p>
                  </a:txBody>
                  <a:tcPr marL="51435" marR="51435" marT="25718" marB="25718"/>
                </a:tc>
                <a:extLst>
                  <a:ext uri="{0D108BD9-81ED-4DB2-BD59-A6C34878D82A}">
                    <a16:rowId xmlns:a16="http://schemas.microsoft.com/office/drawing/2014/main" val="1985364317"/>
                  </a:ext>
                </a:extLst>
              </a:tr>
            </a:tbl>
          </a:graphicData>
        </a:graphic>
      </p:graphicFrame>
    </p:spTree>
    <p:extLst>
      <p:ext uri="{BB962C8B-B14F-4D97-AF65-F5344CB8AC3E}">
        <p14:creationId xmlns:p14="http://schemas.microsoft.com/office/powerpoint/2010/main" val="3560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Value of “Breeding” &amp; “Feeding” – MACC</a:t>
            </a:r>
          </a:p>
        </p:txBody>
      </p:sp>
      <p:graphicFrame>
        <p:nvGraphicFramePr>
          <p:cNvPr id="3" name="Table 2"/>
          <p:cNvGraphicFramePr>
            <a:graphicFrameLocks noGrp="1"/>
          </p:cNvGraphicFramePr>
          <p:nvPr>
            <p:extLst>
              <p:ext uri="{D42A27DB-BD31-4B8C-83A1-F6EECF244321}">
                <p14:modId xmlns:p14="http://schemas.microsoft.com/office/powerpoint/2010/main" val="242677714"/>
              </p:ext>
            </p:extLst>
          </p:nvPr>
        </p:nvGraphicFramePr>
        <p:xfrm>
          <a:off x="1345332" y="891844"/>
          <a:ext cx="6453336" cy="3663903"/>
        </p:xfrm>
        <a:graphic>
          <a:graphicData uri="http://schemas.openxmlformats.org/drawingml/2006/table">
            <a:tbl>
              <a:tblPr firstRow="1" bandRow="1">
                <a:tableStyleId>{5C22544A-7EE6-4342-B048-85BDC9FD1C3A}</a:tableStyleId>
              </a:tblPr>
              <a:tblGrid>
                <a:gridCol w="1998222">
                  <a:extLst>
                    <a:ext uri="{9D8B030D-6E8A-4147-A177-3AD203B41FA5}">
                      <a16:colId xmlns:a16="http://schemas.microsoft.com/office/drawing/2014/main" val="20000"/>
                    </a:ext>
                  </a:extLst>
                </a:gridCol>
                <a:gridCol w="918102">
                  <a:extLst>
                    <a:ext uri="{9D8B030D-6E8A-4147-A177-3AD203B41FA5}">
                      <a16:colId xmlns:a16="http://schemas.microsoft.com/office/drawing/2014/main" val="20001"/>
                    </a:ext>
                  </a:extLst>
                </a:gridCol>
                <a:gridCol w="1620180">
                  <a:extLst>
                    <a:ext uri="{9D8B030D-6E8A-4147-A177-3AD203B41FA5}">
                      <a16:colId xmlns:a16="http://schemas.microsoft.com/office/drawing/2014/main" val="20002"/>
                    </a:ext>
                  </a:extLst>
                </a:gridCol>
                <a:gridCol w="1916832">
                  <a:extLst>
                    <a:ext uri="{9D8B030D-6E8A-4147-A177-3AD203B41FA5}">
                      <a16:colId xmlns:a16="http://schemas.microsoft.com/office/drawing/2014/main" val="20003"/>
                    </a:ext>
                  </a:extLst>
                </a:gridCol>
              </a:tblGrid>
              <a:tr h="462915">
                <a:tc>
                  <a:txBody>
                    <a:bodyPr/>
                    <a:lstStyle/>
                    <a:p>
                      <a:endParaRPr lang="en-GB" sz="1400" dirty="0">
                        <a:latin typeface="+mn-lt"/>
                      </a:endParaRPr>
                    </a:p>
                  </a:txBody>
                  <a:tcPr marL="51435" marR="51435" marT="25718" marB="25718"/>
                </a:tc>
                <a:tc>
                  <a:txBody>
                    <a:bodyPr/>
                    <a:lstStyle/>
                    <a:p>
                      <a:r>
                        <a:rPr lang="en-GB" sz="1400" dirty="0">
                          <a:latin typeface="+mn-lt"/>
                        </a:rPr>
                        <a:t>Available</a:t>
                      </a:r>
                    </a:p>
                  </a:txBody>
                  <a:tcPr marL="51435" marR="51435" marT="25718" marB="25718"/>
                </a:tc>
                <a:tc>
                  <a:txBody>
                    <a:bodyPr/>
                    <a:lstStyle/>
                    <a:p>
                      <a:r>
                        <a:rPr lang="en-GB" sz="1400" dirty="0">
                          <a:latin typeface="+mn-lt"/>
                        </a:rPr>
                        <a:t>Est.</a:t>
                      </a:r>
                      <a:r>
                        <a:rPr lang="en-GB" sz="1400" baseline="0" dirty="0">
                          <a:latin typeface="+mn-lt"/>
                        </a:rPr>
                        <a:t> c</a:t>
                      </a:r>
                      <a:r>
                        <a:rPr lang="en-GB" sz="1400" dirty="0">
                          <a:latin typeface="+mn-lt"/>
                        </a:rPr>
                        <a:t>umulative profit £</a:t>
                      </a:r>
                    </a:p>
                  </a:txBody>
                  <a:tcPr marL="51435" marR="51435" marT="25718" marB="25718"/>
                </a:tc>
                <a:tc>
                  <a:txBody>
                    <a:bodyPr/>
                    <a:lstStyle/>
                    <a:p>
                      <a:r>
                        <a:rPr lang="en-GB" sz="1400" b="1" dirty="0">
                          <a:solidFill>
                            <a:schemeClr val="bg1"/>
                          </a:solidFill>
                          <a:latin typeface="+mn-lt"/>
                        </a:rPr>
                        <a:t>Est.</a:t>
                      </a:r>
                      <a:r>
                        <a:rPr lang="en-GB" sz="1400" b="1" baseline="0" dirty="0">
                          <a:solidFill>
                            <a:schemeClr val="bg1"/>
                          </a:solidFill>
                          <a:latin typeface="+mn-lt"/>
                        </a:rPr>
                        <a:t> cumulative GHGs </a:t>
                      </a:r>
                      <a:r>
                        <a:rPr lang="en-GB" sz="1400" b="1" dirty="0">
                          <a:solidFill>
                            <a:schemeClr val="bg1"/>
                          </a:solidFill>
                          <a:latin typeface="+mn-lt"/>
                          <a:cs typeface="Aharoni" panose="02010803020104030203" pitchFamily="2" charset="-79"/>
                        </a:rPr>
                        <a:t>in CO</a:t>
                      </a:r>
                      <a:r>
                        <a:rPr lang="en-GB" sz="1400" b="1" baseline="-25000" dirty="0">
                          <a:solidFill>
                            <a:schemeClr val="bg1"/>
                          </a:solidFill>
                          <a:latin typeface="+mn-lt"/>
                          <a:cs typeface="Aharoni" panose="02010803020104030203" pitchFamily="2" charset="-79"/>
                        </a:rPr>
                        <a:t>2</a:t>
                      </a:r>
                      <a:r>
                        <a:rPr lang="en-GB" sz="1400" b="1" dirty="0">
                          <a:solidFill>
                            <a:schemeClr val="bg1"/>
                          </a:solidFill>
                          <a:latin typeface="+mn-lt"/>
                          <a:cs typeface="Aharoni" panose="02010803020104030203" pitchFamily="2" charset="-79"/>
                        </a:rPr>
                        <a:t>eq</a:t>
                      </a:r>
                      <a:endParaRPr lang="en-GB" sz="1400" b="1" dirty="0">
                        <a:solidFill>
                          <a:schemeClr val="bg1"/>
                        </a:solidFill>
                        <a:latin typeface="+mn-lt"/>
                      </a:endParaRPr>
                    </a:p>
                  </a:txBody>
                  <a:tcPr marL="51435" marR="51435" marT="25718" marB="25718"/>
                </a:tc>
                <a:extLst>
                  <a:ext uri="{0D108BD9-81ED-4DB2-BD59-A6C34878D82A}">
                    <a16:rowId xmlns:a16="http://schemas.microsoft.com/office/drawing/2014/main" val="10000"/>
                  </a:ext>
                </a:extLst>
              </a:tr>
              <a:tr h="257175">
                <a:tc>
                  <a:txBody>
                    <a:bodyPr/>
                    <a:lstStyle/>
                    <a:p>
                      <a:r>
                        <a:rPr lang="en-GB" sz="1400" b="1" u="sng" dirty="0">
                          <a:latin typeface="+mn-lt"/>
                        </a:rPr>
                        <a:t>BREEDING</a:t>
                      </a:r>
                    </a:p>
                  </a:txBody>
                  <a:tcPr marL="51435" marR="51435" marT="25718" marB="25718"/>
                </a:tc>
                <a:tc>
                  <a:txBody>
                    <a:bodyPr/>
                    <a:lstStyle/>
                    <a:p>
                      <a:endParaRPr lang="en-GB" sz="1400" dirty="0">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3626954734"/>
                  </a:ext>
                </a:extLst>
              </a:tr>
              <a:tr h="257175">
                <a:tc>
                  <a:txBody>
                    <a:bodyPr/>
                    <a:lstStyle/>
                    <a:p>
                      <a:r>
                        <a:rPr lang="en-GB" sz="1400" dirty="0">
                          <a:latin typeface="+mn-lt"/>
                        </a:rPr>
                        <a:t>Improving</a:t>
                      </a:r>
                      <a:r>
                        <a:rPr lang="en-GB" sz="1400" baseline="0" dirty="0">
                          <a:latin typeface="+mn-lt"/>
                        </a:rPr>
                        <a:t> </a:t>
                      </a:r>
                      <a:r>
                        <a:rPr lang="en-GB" sz="1400" baseline="0" dirty="0" err="1">
                          <a:latin typeface="+mn-lt"/>
                        </a:rPr>
                        <a:t>prodn</a:t>
                      </a:r>
                      <a:endParaRPr lang="en-GB" sz="1400" dirty="0">
                        <a:latin typeface="+mn-lt"/>
                      </a:endParaRPr>
                    </a:p>
                  </a:txBody>
                  <a:tcPr marL="51435" marR="51435" marT="25718" marB="25718">
                    <a:solidFill>
                      <a:schemeClr val="accent6">
                        <a:lumMod val="40000"/>
                        <a:lumOff val="60000"/>
                      </a:schemeClr>
                    </a:solidFill>
                  </a:tcPr>
                </a:tc>
                <a:tc>
                  <a:txBody>
                    <a:bodyPr/>
                    <a:lstStyle/>
                    <a:p>
                      <a:r>
                        <a:rPr lang="en-GB" sz="1400" dirty="0">
                          <a:latin typeface="+mn-lt"/>
                        </a:rPr>
                        <a:t>NOW</a:t>
                      </a:r>
                    </a:p>
                  </a:txBody>
                  <a:tcPr marL="51435" marR="51435" marT="25718" marB="25718">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↑10-22%</a:t>
                      </a:r>
                      <a:endParaRPr lang="en-GB" sz="1400" dirty="0">
                        <a:solidFill>
                          <a:schemeClr val="tx1"/>
                        </a:solidFill>
                        <a:latin typeface="+mn-lt"/>
                      </a:endParaRPr>
                    </a:p>
                  </a:txBody>
                  <a:tcPr marL="51435" marR="51435" marT="25718" marB="25718">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↓5-10%</a:t>
                      </a:r>
                    </a:p>
                  </a:txBody>
                  <a:tcPr marL="51435" marR="51435" marT="25718" marB="25718">
                    <a:solidFill>
                      <a:schemeClr val="accent6">
                        <a:lumMod val="40000"/>
                        <a:lumOff val="60000"/>
                      </a:schemeClr>
                    </a:solidFill>
                  </a:tcPr>
                </a:tc>
                <a:extLst>
                  <a:ext uri="{0D108BD9-81ED-4DB2-BD59-A6C34878D82A}">
                    <a16:rowId xmlns:a16="http://schemas.microsoft.com/office/drawing/2014/main" val="10001"/>
                  </a:ext>
                </a:extLst>
              </a:tr>
              <a:tr h="257175">
                <a:tc>
                  <a:txBody>
                    <a:bodyPr/>
                    <a:lstStyle/>
                    <a:p>
                      <a:r>
                        <a:rPr lang="en-GB" sz="1400" dirty="0">
                          <a:latin typeface="+mn-lt"/>
                        </a:rPr>
                        <a:t>Improving</a:t>
                      </a:r>
                      <a:r>
                        <a:rPr lang="en-GB" sz="1400" baseline="0" dirty="0">
                          <a:latin typeface="+mn-lt"/>
                        </a:rPr>
                        <a:t> female fertility</a:t>
                      </a:r>
                      <a:endParaRPr lang="en-GB" sz="1400" dirty="0">
                        <a:latin typeface="+mn-lt"/>
                      </a:endParaRPr>
                    </a:p>
                  </a:txBody>
                  <a:tcPr marL="51435" marR="51435" marT="25718" marB="25718">
                    <a:solidFill>
                      <a:schemeClr val="accent6">
                        <a:lumMod val="40000"/>
                        <a:lumOff val="60000"/>
                      </a:schemeClr>
                    </a:solidFill>
                  </a:tcPr>
                </a:tc>
                <a:tc>
                  <a:txBody>
                    <a:bodyPr/>
                    <a:lstStyle/>
                    <a:p>
                      <a:r>
                        <a:rPr lang="en-GB" sz="1400" dirty="0">
                          <a:latin typeface="+mn-lt"/>
                        </a:rPr>
                        <a:t>NOW</a:t>
                      </a:r>
                    </a:p>
                  </a:txBody>
                  <a:tcPr marL="51435" marR="51435" marT="25718" marB="25718">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↑20-35%</a:t>
                      </a:r>
                      <a:endParaRPr lang="en-GB" sz="1400" dirty="0">
                        <a:solidFill>
                          <a:schemeClr val="tx1"/>
                        </a:solidFill>
                        <a:latin typeface="+mn-lt"/>
                      </a:endParaRPr>
                    </a:p>
                  </a:txBody>
                  <a:tcPr marL="51435" marR="51435" marT="25718" marB="25718">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↓10-18%</a:t>
                      </a:r>
                    </a:p>
                  </a:txBody>
                  <a:tcPr marL="51435" marR="51435" marT="25718" marB="25718">
                    <a:solidFill>
                      <a:schemeClr val="accent6">
                        <a:lumMod val="40000"/>
                        <a:lumOff val="60000"/>
                      </a:schemeClr>
                    </a:solidFill>
                  </a:tcPr>
                </a:tc>
                <a:extLst>
                  <a:ext uri="{0D108BD9-81ED-4DB2-BD59-A6C34878D82A}">
                    <a16:rowId xmlns:a16="http://schemas.microsoft.com/office/drawing/2014/main" val="10002"/>
                  </a:ext>
                </a:extLst>
              </a:tr>
              <a:tr h="267757">
                <a:tc>
                  <a:txBody>
                    <a:bodyPr/>
                    <a:lstStyle/>
                    <a:p>
                      <a:r>
                        <a:rPr lang="en-GB" sz="1400" dirty="0">
                          <a:latin typeface="+mn-lt"/>
                        </a:rPr>
                        <a:t>Improving feed efficiency</a:t>
                      </a:r>
                    </a:p>
                  </a:txBody>
                  <a:tcPr marL="51435" marR="51435" marT="25718" marB="25718">
                    <a:noFill/>
                  </a:tcPr>
                </a:tc>
                <a:tc>
                  <a:txBody>
                    <a:bodyPr/>
                    <a:lstStyle/>
                    <a:p>
                      <a:r>
                        <a:rPr lang="en-GB" sz="1400" dirty="0">
                          <a:latin typeface="+mn-lt"/>
                        </a:rPr>
                        <a:t>SOON</a:t>
                      </a:r>
                    </a:p>
                  </a:txBody>
                  <a:tcPr marL="51435" marR="51435" marT="25718" marB="25718">
                    <a:noFill/>
                  </a:tcPr>
                </a:tc>
                <a:tc>
                  <a:txBody>
                    <a:bodyPr/>
                    <a:lstStyle/>
                    <a:p>
                      <a:r>
                        <a:rPr lang="en-GB" sz="1400" dirty="0">
                          <a:solidFill>
                            <a:schemeClr val="tx1"/>
                          </a:solidFill>
                          <a:latin typeface="+mn-lt"/>
                          <a:cs typeface="Aharoni" panose="02010803020104030203" pitchFamily="2" charset="-79"/>
                        </a:rPr>
                        <a:t>↑23-43%</a:t>
                      </a:r>
                      <a:endParaRPr lang="en-GB" sz="1400" dirty="0">
                        <a:solidFill>
                          <a:schemeClr val="tx1"/>
                        </a:solidFill>
                        <a:latin typeface="+mn-lt"/>
                      </a:endParaRPr>
                    </a:p>
                  </a:txBody>
                  <a:tcPr marL="51435" marR="51435" marT="25718" marB="25718">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↓14-26%</a:t>
                      </a:r>
                    </a:p>
                  </a:txBody>
                  <a:tcPr marL="51435" marR="51435" marT="25718" marB="25718">
                    <a:noFill/>
                  </a:tcPr>
                </a:tc>
                <a:extLst>
                  <a:ext uri="{0D108BD9-81ED-4DB2-BD59-A6C34878D82A}">
                    <a16:rowId xmlns:a16="http://schemas.microsoft.com/office/drawing/2014/main" val="10003"/>
                  </a:ext>
                </a:extLst>
              </a:tr>
              <a:tr h="270030">
                <a:tc>
                  <a:txBody>
                    <a:bodyPr/>
                    <a:lstStyle/>
                    <a:p>
                      <a:r>
                        <a:rPr lang="en-GB" sz="1400" dirty="0">
                          <a:latin typeface="+mn-lt"/>
                        </a:rPr>
                        <a:t>Genomic selection</a:t>
                      </a:r>
                    </a:p>
                  </a:txBody>
                  <a:tcPr marL="51435" marR="51435" marT="25718" marB="25718">
                    <a:solidFill>
                      <a:schemeClr val="accent6">
                        <a:lumMod val="40000"/>
                        <a:lumOff val="60000"/>
                      </a:schemeClr>
                    </a:solidFill>
                  </a:tcPr>
                </a:tc>
                <a:tc>
                  <a:txBody>
                    <a:bodyPr/>
                    <a:lstStyle/>
                    <a:p>
                      <a:r>
                        <a:rPr lang="en-GB" sz="1400" dirty="0">
                          <a:latin typeface="+mn-lt"/>
                        </a:rPr>
                        <a:t>NOW(</a:t>
                      </a:r>
                      <a:r>
                        <a:rPr lang="en-GB" sz="1400" dirty="0" err="1">
                          <a:latin typeface="+mn-lt"/>
                        </a:rPr>
                        <a:t>ish</a:t>
                      </a:r>
                      <a:r>
                        <a:rPr lang="en-GB" sz="1400" dirty="0">
                          <a:latin typeface="+mn-lt"/>
                        </a:rPr>
                        <a:t>)</a:t>
                      </a:r>
                    </a:p>
                  </a:txBody>
                  <a:tcPr marL="51435" marR="51435" marT="25718" marB="25718">
                    <a:solidFill>
                      <a:schemeClr val="accent6">
                        <a:lumMod val="40000"/>
                        <a:lumOff val="60000"/>
                      </a:schemeClr>
                    </a:solidFill>
                  </a:tcPr>
                </a:tc>
                <a:tc>
                  <a:txBody>
                    <a:bodyPr/>
                    <a:lstStyle/>
                    <a:p>
                      <a:r>
                        <a:rPr lang="en-GB" sz="1400" dirty="0">
                          <a:solidFill>
                            <a:schemeClr val="tx1"/>
                          </a:solidFill>
                          <a:latin typeface="+mn-lt"/>
                          <a:cs typeface="Aharoni" panose="02010803020104030203" pitchFamily="2" charset="-79"/>
                        </a:rPr>
                        <a:t>↑40-75%</a:t>
                      </a:r>
                      <a:endParaRPr lang="en-GB" sz="1400" dirty="0">
                        <a:solidFill>
                          <a:schemeClr val="tx1"/>
                        </a:solidFill>
                        <a:latin typeface="+mn-lt"/>
                      </a:endParaRPr>
                    </a:p>
                  </a:txBody>
                  <a:tcPr marL="51435" marR="51435" marT="25718" marB="25718">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↓35-73%</a:t>
                      </a:r>
                    </a:p>
                  </a:txBody>
                  <a:tcPr marL="51435" marR="51435" marT="25718" marB="25718">
                    <a:solidFill>
                      <a:schemeClr val="accent6">
                        <a:lumMod val="40000"/>
                        <a:lumOff val="60000"/>
                      </a:schemeClr>
                    </a:solidFill>
                  </a:tcPr>
                </a:tc>
                <a:extLst>
                  <a:ext uri="{0D108BD9-81ED-4DB2-BD59-A6C34878D82A}">
                    <a16:rowId xmlns:a16="http://schemas.microsoft.com/office/drawing/2014/main" val="10004"/>
                  </a:ext>
                </a:extLst>
              </a:tr>
              <a:tr h="257175">
                <a:tc>
                  <a:txBody>
                    <a:bodyPr/>
                    <a:lstStyle/>
                    <a:p>
                      <a:r>
                        <a:rPr lang="en-GB" sz="1400" dirty="0">
                          <a:latin typeface="+mn-lt"/>
                        </a:rPr>
                        <a:t>Sexed Semen</a:t>
                      </a:r>
                    </a:p>
                  </a:txBody>
                  <a:tcPr marL="51435" marR="51435" marT="25718" marB="25718">
                    <a:solidFill>
                      <a:schemeClr val="accent6">
                        <a:lumMod val="40000"/>
                        <a:lumOff val="60000"/>
                      </a:schemeClr>
                    </a:solidFill>
                  </a:tcPr>
                </a:tc>
                <a:tc>
                  <a:txBody>
                    <a:bodyPr/>
                    <a:lstStyle/>
                    <a:p>
                      <a:r>
                        <a:rPr lang="en-GB" sz="1400" dirty="0">
                          <a:latin typeface="+mn-lt"/>
                        </a:rPr>
                        <a:t>NOW</a:t>
                      </a:r>
                    </a:p>
                  </a:txBody>
                  <a:tcPr marL="51435" marR="51435" marT="25718" marB="25718">
                    <a:solidFill>
                      <a:schemeClr val="accent6">
                        <a:lumMod val="40000"/>
                        <a:lumOff val="60000"/>
                      </a:schemeClr>
                    </a:solidFill>
                  </a:tcPr>
                </a:tc>
                <a:tc>
                  <a:txBody>
                    <a:bodyPr/>
                    <a:lstStyle/>
                    <a:p>
                      <a:r>
                        <a:rPr lang="en-GB" sz="1400" dirty="0">
                          <a:solidFill>
                            <a:schemeClr val="tx1"/>
                          </a:solidFill>
                          <a:latin typeface="+mn-lt"/>
                          <a:cs typeface="Aharoni" panose="02010803020104030203" pitchFamily="2" charset="-79"/>
                        </a:rPr>
                        <a:t>~↑50-80%</a:t>
                      </a:r>
                      <a:endParaRPr lang="en-GB" sz="1400" dirty="0">
                        <a:solidFill>
                          <a:schemeClr val="tx1"/>
                        </a:solidFill>
                        <a:latin typeface="+mn-lt"/>
                      </a:endParaRPr>
                    </a:p>
                  </a:txBody>
                  <a:tcPr marL="51435" marR="51435" marT="25718" marB="25718">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~↓38-76%</a:t>
                      </a:r>
                    </a:p>
                  </a:txBody>
                  <a:tcPr marL="51435" marR="51435" marT="25718" marB="25718">
                    <a:solidFill>
                      <a:schemeClr val="accent6">
                        <a:lumMod val="40000"/>
                        <a:lumOff val="60000"/>
                      </a:schemeClr>
                    </a:solidFill>
                  </a:tcPr>
                </a:tc>
                <a:extLst>
                  <a:ext uri="{0D108BD9-81ED-4DB2-BD59-A6C34878D82A}">
                    <a16:rowId xmlns:a16="http://schemas.microsoft.com/office/drawing/2014/main" val="10005"/>
                  </a:ext>
                </a:extLst>
              </a:tr>
              <a:tr h="257175">
                <a:tc>
                  <a:txBody>
                    <a:bodyPr/>
                    <a:lstStyle/>
                    <a:p>
                      <a:r>
                        <a:rPr lang="en-GB" sz="1400" dirty="0">
                          <a:latin typeface="+mn-lt"/>
                        </a:rPr>
                        <a:t>Precision breeding</a:t>
                      </a:r>
                    </a:p>
                  </a:txBody>
                  <a:tcPr marL="51435" marR="51435" marT="25718" marB="25718">
                    <a:noFill/>
                  </a:tcPr>
                </a:tc>
                <a:tc>
                  <a:txBody>
                    <a:bodyPr/>
                    <a:lstStyle/>
                    <a:p>
                      <a:r>
                        <a:rPr lang="en-GB" sz="1400" dirty="0">
                          <a:latin typeface="+mn-lt"/>
                        </a:rPr>
                        <a:t>Under dev</a:t>
                      </a:r>
                    </a:p>
                  </a:txBody>
                  <a:tcPr marL="51435" marR="51435" marT="25718" marB="25718">
                    <a:noFill/>
                  </a:tcPr>
                </a:tc>
                <a:tc>
                  <a:txBody>
                    <a:bodyPr/>
                    <a:lstStyle/>
                    <a:p>
                      <a:r>
                        <a:rPr lang="en-GB" sz="1400" dirty="0">
                          <a:solidFill>
                            <a:schemeClr val="tx1"/>
                          </a:solidFill>
                          <a:latin typeface="+mn-lt"/>
                          <a:cs typeface="Aharoni" panose="02010803020104030203" pitchFamily="2" charset="-79"/>
                        </a:rPr>
                        <a:t>~↑50-100%</a:t>
                      </a:r>
                      <a:endParaRPr lang="en-GB" sz="1400" dirty="0">
                        <a:solidFill>
                          <a:schemeClr val="tx1"/>
                        </a:solidFill>
                        <a:latin typeface="+mn-lt"/>
                      </a:endParaRPr>
                    </a:p>
                  </a:txBody>
                  <a:tcPr marL="51435" marR="51435" marT="25718" marB="25718">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~↓50-100%</a:t>
                      </a:r>
                    </a:p>
                  </a:txBody>
                  <a:tcPr marL="51435" marR="51435" marT="25718" marB="25718">
                    <a:noFill/>
                  </a:tcPr>
                </a:tc>
                <a:extLst>
                  <a:ext uri="{0D108BD9-81ED-4DB2-BD59-A6C34878D82A}">
                    <a16:rowId xmlns:a16="http://schemas.microsoft.com/office/drawing/2014/main" val="10006"/>
                  </a:ext>
                </a:extLst>
              </a:tr>
              <a:tr h="257175">
                <a:tc gridSpan="2">
                  <a:txBody>
                    <a:bodyPr/>
                    <a:lstStyle/>
                    <a:p>
                      <a:r>
                        <a:rPr lang="en-GB" sz="1400" b="1" u="sng" dirty="0">
                          <a:latin typeface="+mn-lt"/>
                        </a:rPr>
                        <a:t>FEEDING – IN ADDITION</a:t>
                      </a:r>
                    </a:p>
                  </a:txBody>
                  <a:tcPr marL="51435" marR="51435" marT="25718" marB="25718"/>
                </a:tc>
                <a:tc hMerge="1">
                  <a:txBody>
                    <a:bodyPr/>
                    <a:lstStyle/>
                    <a:p>
                      <a:endParaRPr lang="en-GB" sz="1800" dirty="0">
                        <a:latin typeface="+mn-lt"/>
                      </a:endParaRPr>
                    </a:p>
                  </a:txBody>
                  <a:tcPr marL="68580" marR="68580" marT="34290" marB="34290"/>
                </a:tc>
                <a:tc>
                  <a:txBody>
                    <a:bodyPr/>
                    <a:lstStyle/>
                    <a:p>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2385740502"/>
                  </a:ext>
                </a:extLst>
              </a:tr>
              <a:tr h="257175">
                <a:tc>
                  <a:txBody>
                    <a:bodyPr/>
                    <a:lstStyle/>
                    <a:p>
                      <a:r>
                        <a:rPr lang="en-GB" sz="1400" dirty="0">
                          <a:latin typeface="+mn-lt"/>
                        </a:rPr>
                        <a:t>Rumen bug info</a:t>
                      </a:r>
                    </a:p>
                  </a:txBody>
                  <a:tcPr marL="51435" marR="51435" marT="25718" marB="25718">
                    <a:noFill/>
                  </a:tcPr>
                </a:tc>
                <a:tc>
                  <a:txBody>
                    <a:bodyPr/>
                    <a:lstStyle/>
                    <a:p>
                      <a:r>
                        <a:rPr lang="en-GB" sz="1400" dirty="0">
                          <a:latin typeface="+mn-lt"/>
                        </a:rPr>
                        <a:t>Under dev</a:t>
                      </a:r>
                    </a:p>
                  </a:txBody>
                  <a:tcPr marL="51435" marR="51435" marT="25718" marB="25718">
                    <a:noFill/>
                  </a:tcPr>
                </a:tc>
                <a:tc>
                  <a:txBody>
                    <a:bodyPr/>
                    <a:lstStyle/>
                    <a:p>
                      <a:r>
                        <a:rPr lang="en-GB" sz="1400" dirty="0">
                          <a:solidFill>
                            <a:schemeClr val="tx1"/>
                          </a:solidFill>
                          <a:latin typeface="+mn-lt"/>
                        </a:rPr>
                        <a:t>+0-10%</a:t>
                      </a:r>
                    </a:p>
                  </a:txBody>
                  <a:tcPr marL="51435" marR="51435" marT="25718" marB="25718">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-10-25%</a:t>
                      </a:r>
                    </a:p>
                  </a:txBody>
                  <a:tcPr marL="51435" marR="51435" marT="25718" marB="25718">
                    <a:noFill/>
                  </a:tcPr>
                </a:tc>
                <a:extLst>
                  <a:ext uri="{0D108BD9-81ED-4DB2-BD59-A6C34878D82A}">
                    <a16:rowId xmlns:a16="http://schemas.microsoft.com/office/drawing/2014/main" val="3734643936"/>
                  </a:ext>
                </a:extLst>
              </a:tr>
              <a:tr h="257175">
                <a:tc>
                  <a:txBody>
                    <a:bodyPr/>
                    <a:lstStyle/>
                    <a:p>
                      <a:r>
                        <a:rPr lang="en-GB" sz="1400" dirty="0">
                          <a:latin typeface="+mn-lt"/>
                        </a:rPr>
                        <a:t>Feed additives</a:t>
                      </a:r>
                    </a:p>
                  </a:txBody>
                  <a:tcPr marL="51435" marR="51435" marT="25718" marB="25718">
                    <a:solidFill>
                      <a:schemeClr val="accent6">
                        <a:lumMod val="60000"/>
                        <a:lumOff val="40000"/>
                      </a:schemeClr>
                    </a:solidFill>
                  </a:tcPr>
                </a:tc>
                <a:tc>
                  <a:txBody>
                    <a:bodyPr/>
                    <a:lstStyle/>
                    <a:p>
                      <a:r>
                        <a:rPr lang="en-GB" sz="1400" dirty="0">
                          <a:latin typeface="+mn-lt"/>
                        </a:rPr>
                        <a:t>NOW</a:t>
                      </a:r>
                    </a:p>
                  </a:txBody>
                  <a:tcPr marL="51435" marR="51435" marT="25718" marB="25718">
                    <a:solidFill>
                      <a:schemeClr val="accent6">
                        <a:lumMod val="60000"/>
                        <a:lumOff val="40000"/>
                      </a:schemeClr>
                    </a:solidFill>
                  </a:tcPr>
                </a:tc>
                <a:tc>
                  <a:txBody>
                    <a:bodyPr/>
                    <a:lstStyle/>
                    <a:p>
                      <a:r>
                        <a:rPr lang="en-GB" sz="1400" dirty="0">
                          <a:solidFill>
                            <a:schemeClr val="tx1"/>
                          </a:solidFill>
                          <a:latin typeface="+mn-lt"/>
                        </a:rPr>
                        <a:t>+0-10%</a:t>
                      </a:r>
                    </a:p>
                  </a:txBody>
                  <a:tcPr marL="51435" marR="51435" marT="25718" marB="25718">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-15-30%</a:t>
                      </a:r>
                    </a:p>
                  </a:txBody>
                  <a:tcPr marL="51435" marR="51435" marT="25718" marB="25718">
                    <a:solidFill>
                      <a:schemeClr val="accent6">
                        <a:lumMod val="60000"/>
                        <a:lumOff val="40000"/>
                      </a:schemeClr>
                    </a:solidFill>
                  </a:tcPr>
                </a:tc>
                <a:extLst>
                  <a:ext uri="{0D108BD9-81ED-4DB2-BD59-A6C34878D82A}">
                    <a16:rowId xmlns:a16="http://schemas.microsoft.com/office/drawing/2014/main" val="2882709556"/>
                  </a:ext>
                </a:extLst>
              </a:tr>
              <a:tr h="257175">
                <a:tc>
                  <a:txBody>
                    <a:bodyPr/>
                    <a:lstStyle/>
                    <a:p>
                      <a:r>
                        <a:rPr lang="en-GB" sz="1400" dirty="0">
                          <a:latin typeface="+mn-lt"/>
                        </a:rPr>
                        <a:t>Plant additives</a:t>
                      </a:r>
                    </a:p>
                  </a:txBody>
                  <a:tcPr marL="51435" marR="51435" marT="25718" marB="25718">
                    <a:noFill/>
                  </a:tcPr>
                </a:tc>
                <a:tc>
                  <a:txBody>
                    <a:bodyPr/>
                    <a:lstStyle/>
                    <a:p>
                      <a:r>
                        <a:rPr lang="en-GB" sz="1400" dirty="0">
                          <a:latin typeface="+mn-lt"/>
                        </a:rPr>
                        <a:t>NOW(</a:t>
                      </a:r>
                      <a:r>
                        <a:rPr lang="en-GB" sz="1400" dirty="0" err="1">
                          <a:latin typeface="+mn-lt"/>
                        </a:rPr>
                        <a:t>ish</a:t>
                      </a:r>
                      <a:r>
                        <a:rPr lang="en-GB" sz="1400" dirty="0">
                          <a:latin typeface="+mn-lt"/>
                        </a:rPr>
                        <a:t>)</a:t>
                      </a:r>
                    </a:p>
                  </a:txBody>
                  <a:tcPr marL="51435" marR="51435" marT="25718" marB="25718">
                    <a:noFill/>
                  </a:tcPr>
                </a:tc>
                <a:tc>
                  <a:txBody>
                    <a:bodyPr/>
                    <a:lstStyle/>
                    <a:p>
                      <a:r>
                        <a:rPr lang="en-GB" sz="1400" dirty="0">
                          <a:solidFill>
                            <a:schemeClr val="tx1"/>
                          </a:solidFill>
                          <a:latin typeface="+mn-lt"/>
                        </a:rPr>
                        <a:t>+0-6%</a:t>
                      </a:r>
                    </a:p>
                  </a:txBody>
                  <a:tcPr marL="51435" marR="51435" marT="25718" marB="25718">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-10-17%</a:t>
                      </a:r>
                    </a:p>
                  </a:txBody>
                  <a:tcPr marL="51435" marR="51435" marT="25718" marB="25718">
                    <a:noFill/>
                  </a:tcPr>
                </a:tc>
                <a:extLst>
                  <a:ext uri="{0D108BD9-81ED-4DB2-BD59-A6C34878D82A}">
                    <a16:rowId xmlns:a16="http://schemas.microsoft.com/office/drawing/2014/main" val="3132987149"/>
                  </a:ext>
                </a:extLst>
              </a:tr>
              <a:tr h="257175">
                <a:tc>
                  <a:txBody>
                    <a:bodyPr/>
                    <a:lstStyle/>
                    <a:p>
                      <a:r>
                        <a:rPr lang="en-GB" sz="1400" dirty="0">
                          <a:latin typeface="+mn-lt"/>
                        </a:rPr>
                        <a:t>Precision breeding feed</a:t>
                      </a:r>
                    </a:p>
                  </a:txBody>
                  <a:tcPr marL="51435" marR="51435" marT="25718" marB="25718">
                    <a:noFill/>
                  </a:tcPr>
                </a:tc>
                <a:tc>
                  <a:txBody>
                    <a:bodyPr/>
                    <a:lstStyle/>
                    <a:p>
                      <a:r>
                        <a:rPr lang="en-GB" sz="1400" dirty="0">
                          <a:latin typeface="+mn-lt"/>
                        </a:rPr>
                        <a:t>Under dev</a:t>
                      </a:r>
                    </a:p>
                  </a:txBody>
                  <a:tcPr marL="51435" marR="51435" marT="25718" marB="25718">
                    <a:noFill/>
                  </a:tcPr>
                </a:tc>
                <a:tc>
                  <a:txBody>
                    <a:bodyPr/>
                    <a:lstStyle/>
                    <a:p>
                      <a:r>
                        <a:rPr lang="en-GB" sz="1400" dirty="0">
                          <a:solidFill>
                            <a:schemeClr val="tx1"/>
                          </a:solidFill>
                          <a:latin typeface="+mn-lt"/>
                        </a:rPr>
                        <a:t>~</a:t>
                      </a:r>
                    </a:p>
                  </a:txBody>
                  <a:tcPr marL="51435" marR="51435" marT="25718" marB="25718">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-15-100%</a:t>
                      </a:r>
                    </a:p>
                  </a:txBody>
                  <a:tcPr marL="51435" marR="51435" marT="25718" marB="25718">
                    <a:noFill/>
                  </a:tcPr>
                </a:tc>
                <a:extLst>
                  <a:ext uri="{0D108BD9-81ED-4DB2-BD59-A6C34878D82A}">
                    <a16:rowId xmlns:a16="http://schemas.microsoft.com/office/drawing/2014/main" val="1985364317"/>
                  </a:ext>
                </a:extLst>
              </a:tr>
            </a:tbl>
          </a:graphicData>
        </a:graphic>
      </p:graphicFrame>
    </p:spTree>
    <p:extLst>
      <p:ext uri="{BB962C8B-B14F-4D97-AF65-F5344CB8AC3E}">
        <p14:creationId xmlns:p14="http://schemas.microsoft.com/office/powerpoint/2010/main" val="157394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“Breeding” &amp; “Feeding” – Needs</a:t>
            </a:r>
          </a:p>
        </p:txBody>
      </p:sp>
      <p:graphicFrame>
        <p:nvGraphicFramePr>
          <p:cNvPr id="3" name="Table 2"/>
          <p:cNvGraphicFramePr>
            <a:graphicFrameLocks noGrp="1"/>
          </p:cNvGraphicFramePr>
          <p:nvPr>
            <p:extLst>
              <p:ext uri="{D42A27DB-BD31-4B8C-83A1-F6EECF244321}">
                <p14:modId xmlns:p14="http://schemas.microsoft.com/office/powerpoint/2010/main" val="677060621"/>
              </p:ext>
            </p:extLst>
          </p:nvPr>
        </p:nvGraphicFramePr>
        <p:xfrm>
          <a:off x="1217340" y="891844"/>
          <a:ext cx="6534726" cy="3663903"/>
        </p:xfrm>
        <a:graphic>
          <a:graphicData uri="http://schemas.openxmlformats.org/drawingml/2006/table">
            <a:tbl>
              <a:tblPr firstRow="1" bandRow="1">
                <a:tableStyleId>{5C22544A-7EE6-4342-B048-85BDC9FD1C3A}</a:tableStyleId>
              </a:tblPr>
              <a:tblGrid>
                <a:gridCol w="2052228">
                  <a:extLst>
                    <a:ext uri="{9D8B030D-6E8A-4147-A177-3AD203B41FA5}">
                      <a16:colId xmlns:a16="http://schemas.microsoft.com/office/drawing/2014/main" val="20000"/>
                    </a:ext>
                  </a:extLst>
                </a:gridCol>
                <a:gridCol w="918102">
                  <a:extLst>
                    <a:ext uri="{9D8B030D-6E8A-4147-A177-3AD203B41FA5}">
                      <a16:colId xmlns:a16="http://schemas.microsoft.com/office/drawing/2014/main" val="1953650658"/>
                    </a:ext>
                  </a:extLst>
                </a:gridCol>
                <a:gridCol w="113412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350150">
                  <a:extLst>
                    <a:ext uri="{9D8B030D-6E8A-4147-A177-3AD203B41FA5}">
                      <a16:colId xmlns:a16="http://schemas.microsoft.com/office/drawing/2014/main" val="1678345363"/>
                    </a:ext>
                  </a:extLst>
                </a:gridCol>
              </a:tblGrid>
              <a:tr h="462915">
                <a:tc>
                  <a:txBody>
                    <a:bodyPr/>
                    <a:lstStyle/>
                    <a:p>
                      <a:endParaRPr lang="en-GB" sz="1400" dirty="0">
                        <a:latin typeface="+mn-lt"/>
                      </a:endParaRPr>
                    </a:p>
                  </a:txBody>
                  <a:tcPr marL="51435" marR="51435" marT="25718" marB="25718"/>
                </a:tc>
                <a:tc>
                  <a:txBody>
                    <a:bodyPr/>
                    <a:lstStyle/>
                    <a:p>
                      <a:r>
                        <a:rPr lang="en-GB" sz="1400"/>
                        <a:t>Available</a:t>
                      </a:r>
                      <a:endParaRPr lang="en-GB" sz="1400" dirty="0">
                        <a:latin typeface="+mn-lt"/>
                      </a:endParaRPr>
                    </a:p>
                  </a:txBody>
                  <a:tcPr marL="51435" marR="51435" marT="25718" marB="25718"/>
                </a:tc>
                <a:tc>
                  <a:txBody>
                    <a:bodyPr/>
                    <a:lstStyle/>
                    <a:p>
                      <a:r>
                        <a:rPr lang="en-GB" sz="1400" dirty="0"/>
                        <a:t>profit £</a:t>
                      </a:r>
                      <a:endParaRPr lang="en-GB" sz="1400" dirty="0">
                        <a:latin typeface="+mn-lt"/>
                      </a:endParaRPr>
                    </a:p>
                  </a:txBody>
                  <a:tcPr marL="51435" marR="51435" marT="25718" marB="25718"/>
                </a:tc>
                <a:tc>
                  <a:txBody>
                    <a:bodyPr/>
                    <a:lstStyle/>
                    <a:p>
                      <a:r>
                        <a:rPr lang="en-GB" sz="1400" b="1" baseline="0" dirty="0">
                          <a:solidFill>
                            <a:schemeClr val="bg1"/>
                          </a:solidFill>
                        </a:rPr>
                        <a:t>GHGs </a:t>
                      </a:r>
                      <a:r>
                        <a:rPr lang="en-GB" sz="1400" b="1" dirty="0">
                          <a:solidFill>
                            <a:schemeClr val="bg1"/>
                          </a:solidFill>
                        </a:rPr>
                        <a:t>in CO</a:t>
                      </a:r>
                      <a:r>
                        <a:rPr lang="en-GB" sz="1400" b="1" baseline="-25000" dirty="0">
                          <a:solidFill>
                            <a:schemeClr val="bg1"/>
                          </a:solidFill>
                        </a:rPr>
                        <a:t>2</a:t>
                      </a:r>
                      <a:r>
                        <a:rPr lang="en-GB" sz="1400" b="1" dirty="0">
                          <a:solidFill>
                            <a:schemeClr val="bg1"/>
                          </a:solidFill>
                        </a:rPr>
                        <a:t>eq</a:t>
                      </a:r>
                      <a:endParaRPr lang="en-GB" sz="1400" b="1" dirty="0">
                        <a:solidFill>
                          <a:schemeClr val="bg1"/>
                        </a:solidFill>
                        <a:latin typeface="+mn-lt"/>
                      </a:endParaRPr>
                    </a:p>
                  </a:txBody>
                  <a:tcPr marL="51435" marR="51435" marT="25718" marB="25718"/>
                </a:tc>
                <a:tc>
                  <a:txBody>
                    <a:bodyPr/>
                    <a:lstStyle/>
                    <a:p>
                      <a:r>
                        <a:rPr lang="en-GB" sz="1400" b="1" dirty="0">
                          <a:solidFill>
                            <a:schemeClr val="bg1"/>
                          </a:solidFill>
                        </a:rPr>
                        <a:t>Needs</a:t>
                      </a:r>
                      <a:endParaRPr lang="en-GB" sz="1400" b="1" dirty="0">
                        <a:solidFill>
                          <a:schemeClr val="bg1"/>
                        </a:solidFill>
                        <a:latin typeface="+mn-lt"/>
                      </a:endParaRPr>
                    </a:p>
                  </a:txBody>
                  <a:tcPr marL="51435" marR="51435" marT="25718" marB="25718"/>
                </a:tc>
                <a:extLst>
                  <a:ext uri="{0D108BD9-81ED-4DB2-BD59-A6C34878D82A}">
                    <a16:rowId xmlns:a16="http://schemas.microsoft.com/office/drawing/2014/main" val="10000"/>
                  </a:ext>
                </a:extLst>
              </a:tr>
              <a:tr h="257175">
                <a:tc>
                  <a:txBody>
                    <a:bodyPr/>
                    <a:lstStyle/>
                    <a:p>
                      <a:r>
                        <a:rPr lang="en-GB" sz="1400" b="1" u="sng" dirty="0"/>
                        <a:t>BREEDING</a:t>
                      </a:r>
                      <a:endParaRPr lang="en-GB" sz="1400" b="1" u="sng" dirty="0">
                        <a:latin typeface="+mn-lt"/>
                      </a:endParaRPr>
                    </a:p>
                  </a:txBody>
                  <a:tcPr marL="51435" marR="51435" marT="25718" marB="25718"/>
                </a:tc>
                <a:tc>
                  <a:txBody>
                    <a:bodyPr/>
                    <a:lstStyle/>
                    <a:p>
                      <a:endParaRPr lang="en-GB" sz="1400" dirty="0">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4B23"/>
                        </a:solidFill>
                        <a:latin typeface="+mn-lt"/>
                        <a:cs typeface="Aharoni" panose="02010803020104030203" pitchFamily="2" charset="-79"/>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3626954734"/>
                  </a:ext>
                </a:extLst>
              </a:tr>
              <a:tr h="257175">
                <a:tc>
                  <a:txBody>
                    <a:bodyPr/>
                    <a:lstStyle/>
                    <a:p>
                      <a:r>
                        <a:rPr lang="en-GB" sz="1400" dirty="0"/>
                        <a:t>Improving</a:t>
                      </a:r>
                      <a:r>
                        <a:rPr lang="en-GB" sz="1400" baseline="0" dirty="0"/>
                        <a:t> </a:t>
                      </a:r>
                      <a:r>
                        <a:rPr lang="en-GB" sz="1400" baseline="0" dirty="0" err="1"/>
                        <a:t>prodn</a:t>
                      </a:r>
                      <a:endParaRPr lang="en-GB" sz="1400" dirty="0">
                        <a:latin typeface="+mn-lt"/>
                      </a:endParaRPr>
                    </a:p>
                  </a:txBody>
                  <a:tcPr marL="51435" marR="51435" marT="25718" marB="25718"/>
                </a:tc>
                <a:tc>
                  <a:txBody>
                    <a:bodyPr/>
                    <a:lstStyle/>
                    <a:p>
                      <a:r>
                        <a:rPr lang="en-GB" sz="1400"/>
                        <a:t>NOW</a:t>
                      </a:r>
                      <a:endParaRPr lang="en-GB" sz="1400" dirty="0">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↑10-22%</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↓5-10%</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4B23"/>
                          </a:solidFill>
                        </a:rPr>
                        <a:t>Uptake, tools</a:t>
                      </a: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10001"/>
                  </a:ext>
                </a:extLst>
              </a:tr>
              <a:tr h="257175">
                <a:tc>
                  <a:txBody>
                    <a:bodyPr/>
                    <a:lstStyle/>
                    <a:p>
                      <a:r>
                        <a:rPr lang="en-GB" sz="1400" dirty="0"/>
                        <a:t>Improving</a:t>
                      </a:r>
                      <a:r>
                        <a:rPr lang="en-GB" sz="1400" baseline="0" dirty="0"/>
                        <a:t> female fertility</a:t>
                      </a:r>
                      <a:endParaRPr lang="en-GB" sz="1400" dirty="0">
                        <a:latin typeface="+mn-lt"/>
                      </a:endParaRPr>
                    </a:p>
                  </a:txBody>
                  <a:tcPr marL="51435" marR="51435" marT="25718" marB="25718"/>
                </a:tc>
                <a:tc>
                  <a:txBody>
                    <a:bodyPr/>
                    <a:lstStyle/>
                    <a:p>
                      <a:r>
                        <a:rPr lang="en-GB" sz="1400" dirty="0"/>
                        <a:t>NOW</a:t>
                      </a:r>
                      <a:endParaRPr lang="en-GB" sz="1400" dirty="0">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↑20-35%</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↓10-18%</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4B23"/>
                          </a:solidFill>
                        </a:rPr>
                        <a:t>Uptake, tools</a:t>
                      </a: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10002"/>
                  </a:ext>
                </a:extLst>
              </a:tr>
              <a:tr h="267757">
                <a:tc>
                  <a:txBody>
                    <a:bodyPr/>
                    <a:lstStyle/>
                    <a:p>
                      <a:r>
                        <a:rPr lang="en-GB" sz="1400" dirty="0"/>
                        <a:t>Improving feed efficiency</a:t>
                      </a:r>
                      <a:endParaRPr lang="en-GB" sz="1400" dirty="0">
                        <a:latin typeface="+mn-lt"/>
                      </a:endParaRPr>
                    </a:p>
                  </a:txBody>
                  <a:tcPr marL="51435" marR="51435" marT="25718" marB="25718"/>
                </a:tc>
                <a:tc>
                  <a:txBody>
                    <a:bodyPr/>
                    <a:lstStyle/>
                    <a:p>
                      <a:r>
                        <a:rPr lang="en-GB" sz="1400"/>
                        <a:t>SOON</a:t>
                      </a:r>
                      <a:endParaRPr lang="en-GB" sz="1400" dirty="0">
                        <a:latin typeface="+mn-lt"/>
                      </a:endParaRPr>
                    </a:p>
                  </a:txBody>
                  <a:tcPr marL="51435" marR="51435" marT="25718" marB="25718"/>
                </a:tc>
                <a:tc>
                  <a:txBody>
                    <a:bodyPr/>
                    <a:lstStyle/>
                    <a:p>
                      <a:r>
                        <a:rPr lang="en-GB" sz="1400" dirty="0">
                          <a:solidFill>
                            <a:schemeClr val="tx1"/>
                          </a:solidFill>
                          <a:latin typeface="+mn-lt"/>
                          <a:cs typeface="Aharoni" panose="02010803020104030203" pitchFamily="2" charset="-79"/>
                        </a:rPr>
                        <a:t>↑23-43%</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↓14-26%</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4B23"/>
                          </a:solidFill>
                        </a:rPr>
                        <a:t>Delivery+</a:t>
                      </a: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10003"/>
                  </a:ext>
                </a:extLst>
              </a:tr>
              <a:tr h="270030">
                <a:tc>
                  <a:txBody>
                    <a:bodyPr/>
                    <a:lstStyle/>
                    <a:p>
                      <a:r>
                        <a:rPr lang="en-GB" sz="1400" dirty="0"/>
                        <a:t>Genomic selection</a:t>
                      </a:r>
                      <a:endParaRPr lang="en-GB" sz="1400" dirty="0">
                        <a:latin typeface="+mn-lt"/>
                      </a:endParaRPr>
                    </a:p>
                  </a:txBody>
                  <a:tcPr marL="51435" marR="51435" marT="25718" marB="25718"/>
                </a:tc>
                <a:tc>
                  <a:txBody>
                    <a:bodyPr/>
                    <a:lstStyle/>
                    <a:p>
                      <a:r>
                        <a:rPr lang="en-GB" sz="1400" dirty="0"/>
                        <a:t>NOW(</a:t>
                      </a:r>
                      <a:r>
                        <a:rPr lang="en-GB" sz="1400" dirty="0" err="1"/>
                        <a:t>ish</a:t>
                      </a:r>
                      <a:r>
                        <a:rPr lang="en-GB" sz="1400" dirty="0"/>
                        <a:t>)</a:t>
                      </a:r>
                      <a:endParaRPr lang="en-GB" sz="1400" dirty="0">
                        <a:latin typeface="+mn-lt"/>
                      </a:endParaRPr>
                    </a:p>
                  </a:txBody>
                  <a:tcPr marL="51435" marR="51435" marT="25718" marB="25718"/>
                </a:tc>
                <a:tc>
                  <a:txBody>
                    <a:bodyPr/>
                    <a:lstStyle/>
                    <a:p>
                      <a:r>
                        <a:rPr lang="en-GB" sz="1400" dirty="0">
                          <a:solidFill>
                            <a:schemeClr val="tx1"/>
                          </a:solidFill>
                          <a:latin typeface="+mn-lt"/>
                          <a:cs typeface="Aharoni" panose="02010803020104030203" pitchFamily="2" charset="-79"/>
                        </a:rPr>
                        <a:t>↑40-75%</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↓35-73%</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4B23"/>
                          </a:solidFill>
                        </a:rPr>
                        <a:t>Delivery+</a:t>
                      </a: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10004"/>
                  </a:ext>
                </a:extLst>
              </a:tr>
              <a:tr h="257175">
                <a:tc>
                  <a:txBody>
                    <a:bodyPr/>
                    <a:lstStyle/>
                    <a:p>
                      <a:r>
                        <a:rPr lang="en-GB" sz="1400" dirty="0"/>
                        <a:t>Sexed Semen</a:t>
                      </a:r>
                      <a:endParaRPr lang="en-GB" sz="1400" dirty="0">
                        <a:latin typeface="+mn-lt"/>
                      </a:endParaRPr>
                    </a:p>
                  </a:txBody>
                  <a:tcPr marL="51435" marR="51435" marT="25718" marB="25718"/>
                </a:tc>
                <a:tc>
                  <a:txBody>
                    <a:bodyPr/>
                    <a:lstStyle/>
                    <a:p>
                      <a:r>
                        <a:rPr lang="en-GB" sz="1400" dirty="0"/>
                        <a:t>NOW</a:t>
                      </a:r>
                      <a:endParaRPr lang="en-GB" sz="1400" dirty="0">
                        <a:latin typeface="+mn-lt"/>
                      </a:endParaRPr>
                    </a:p>
                  </a:txBody>
                  <a:tcPr marL="51435" marR="51435" marT="25718" marB="25718"/>
                </a:tc>
                <a:tc>
                  <a:txBody>
                    <a:bodyPr/>
                    <a:lstStyle/>
                    <a:p>
                      <a:r>
                        <a:rPr lang="en-GB" sz="1400" dirty="0">
                          <a:solidFill>
                            <a:schemeClr val="tx1"/>
                          </a:solidFill>
                          <a:latin typeface="+mn-lt"/>
                          <a:cs typeface="Aharoni" panose="02010803020104030203" pitchFamily="2" charset="-79"/>
                        </a:rPr>
                        <a:t>~↑50-80%</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~↓38-76%</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4B23"/>
                          </a:solidFill>
                        </a:rPr>
                        <a:t>Uptake, tools</a:t>
                      </a: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10005"/>
                  </a:ext>
                </a:extLst>
              </a:tr>
              <a:tr h="257175">
                <a:tc>
                  <a:txBody>
                    <a:bodyPr/>
                    <a:lstStyle/>
                    <a:p>
                      <a:r>
                        <a:rPr lang="en-GB" sz="1400" dirty="0"/>
                        <a:t>Precision breeding</a:t>
                      </a:r>
                      <a:endParaRPr lang="en-GB" sz="1400" dirty="0">
                        <a:latin typeface="+mn-lt"/>
                      </a:endParaRPr>
                    </a:p>
                  </a:txBody>
                  <a:tcPr marL="51435" marR="51435" marT="25718" marB="25718"/>
                </a:tc>
                <a:tc>
                  <a:txBody>
                    <a:bodyPr/>
                    <a:lstStyle/>
                    <a:p>
                      <a:r>
                        <a:rPr lang="en-GB" sz="1400" dirty="0"/>
                        <a:t>Under dev</a:t>
                      </a:r>
                      <a:endParaRPr lang="en-GB" sz="1400" dirty="0">
                        <a:latin typeface="+mn-lt"/>
                      </a:endParaRPr>
                    </a:p>
                  </a:txBody>
                  <a:tcPr marL="51435" marR="51435" marT="25718" marB="25718"/>
                </a:tc>
                <a:tc>
                  <a:txBody>
                    <a:bodyPr/>
                    <a:lstStyle/>
                    <a:p>
                      <a:r>
                        <a:rPr lang="en-GB" sz="1400" dirty="0">
                          <a:solidFill>
                            <a:schemeClr val="tx1"/>
                          </a:solidFill>
                          <a:latin typeface="+mn-lt"/>
                          <a:cs typeface="Aharoni" panose="02010803020104030203" pitchFamily="2" charset="-79"/>
                        </a:rPr>
                        <a:t>~↑50-100%</a:t>
                      </a:r>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~↓50-100%</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4B23"/>
                          </a:solidFill>
                        </a:rPr>
                        <a:t>Research</a:t>
                      </a: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10006"/>
                  </a:ext>
                </a:extLst>
              </a:tr>
              <a:tr h="257175">
                <a:tc gridSpan="2">
                  <a:txBody>
                    <a:bodyPr/>
                    <a:lstStyle/>
                    <a:p>
                      <a:r>
                        <a:rPr lang="en-GB" sz="1400" b="1" u="sng" dirty="0"/>
                        <a:t>FEEDING – IN ADDITION</a:t>
                      </a:r>
                      <a:endParaRPr lang="en-GB" sz="1400" b="1" u="sng" dirty="0">
                        <a:latin typeface="+mn-lt"/>
                      </a:endParaRPr>
                    </a:p>
                  </a:txBody>
                  <a:tcPr marL="51435" marR="51435" marT="25718" marB="25718"/>
                </a:tc>
                <a:tc hMerge="1">
                  <a:txBody>
                    <a:bodyPr/>
                    <a:lstStyle/>
                    <a:p>
                      <a:endParaRPr lang="en-GB" sz="1800" b="1" u="sng" dirty="0">
                        <a:latin typeface="+mn-lt"/>
                      </a:endParaRPr>
                    </a:p>
                  </a:txBody>
                  <a:tcPr marL="68580" marR="68580" marT="34290" marB="34290"/>
                </a:tc>
                <a:tc>
                  <a:txBody>
                    <a:bodyPr/>
                    <a:lstStyle/>
                    <a:p>
                      <a:endParaRPr lang="en-GB" sz="1400" dirty="0">
                        <a:solidFill>
                          <a:schemeClr val="tx1"/>
                        </a:solidFill>
                        <a:latin typeface="+mn-lt"/>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latin typeface="+mn-lt"/>
                        <a:cs typeface="Aharoni" panose="02010803020104030203" pitchFamily="2" charset="-79"/>
                      </a:endParaRP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2385740502"/>
                  </a:ext>
                </a:extLst>
              </a:tr>
              <a:tr h="257175">
                <a:tc>
                  <a:txBody>
                    <a:bodyPr/>
                    <a:lstStyle/>
                    <a:p>
                      <a:r>
                        <a:rPr lang="en-GB" sz="1400" dirty="0"/>
                        <a:t>Rumen bug info</a:t>
                      </a:r>
                      <a:endParaRPr lang="en-GB" sz="1400" dirty="0">
                        <a:latin typeface="+mn-lt"/>
                      </a:endParaRPr>
                    </a:p>
                  </a:txBody>
                  <a:tcPr marL="51435" marR="51435" marT="25718" marB="25718"/>
                </a:tc>
                <a:tc>
                  <a:txBody>
                    <a:bodyPr/>
                    <a:lstStyle/>
                    <a:p>
                      <a:r>
                        <a:rPr lang="en-GB" sz="1400"/>
                        <a:t>Under dev</a:t>
                      </a:r>
                      <a:endParaRPr lang="en-GB" sz="1400" dirty="0">
                        <a:latin typeface="+mn-lt"/>
                      </a:endParaRPr>
                    </a:p>
                  </a:txBody>
                  <a:tcPr marL="51435" marR="51435" marT="25718" marB="25718"/>
                </a:tc>
                <a:tc>
                  <a:txBody>
                    <a:bodyPr/>
                    <a:lstStyle/>
                    <a:p>
                      <a:r>
                        <a:rPr lang="en-GB" sz="1400" dirty="0">
                          <a:solidFill>
                            <a:schemeClr val="tx1"/>
                          </a:solidFill>
                          <a:latin typeface="+mn-lt"/>
                        </a:rPr>
                        <a:t>+0-10%</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-10-25%</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4B23"/>
                          </a:solidFill>
                        </a:rPr>
                        <a:t>Res &amp; Delivery</a:t>
                      </a: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3734643936"/>
                  </a:ext>
                </a:extLst>
              </a:tr>
              <a:tr h="257175">
                <a:tc>
                  <a:txBody>
                    <a:bodyPr/>
                    <a:lstStyle/>
                    <a:p>
                      <a:r>
                        <a:rPr lang="en-GB" sz="1400" dirty="0"/>
                        <a:t>Feed additives</a:t>
                      </a:r>
                      <a:endParaRPr lang="en-GB" sz="1400" dirty="0">
                        <a:latin typeface="+mn-lt"/>
                      </a:endParaRPr>
                    </a:p>
                  </a:txBody>
                  <a:tcPr marL="51435" marR="51435" marT="25718" marB="25718"/>
                </a:tc>
                <a:tc>
                  <a:txBody>
                    <a:bodyPr/>
                    <a:lstStyle/>
                    <a:p>
                      <a:r>
                        <a:rPr lang="en-GB" sz="1400"/>
                        <a:t>NOW</a:t>
                      </a:r>
                      <a:endParaRPr lang="en-GB" sz="1400" dirty="0">
                        <a:latin typeface="+mn-lt"/>
                      </a:endParaRPr>
                    </a:p>
                  </a:txBody>
                  <a:tcPr marL="51435" marR="51435" marT="25718" marB="25718"/>
                </a:tc>
                <a:tc>
                  <a:txBody>
                    <a:bodyPr/>
                    <a:lstStyle/>
                    <a:p>
                      <a:r>
                        <a:rPr lang="en-GB" sz="1400" dirty="0">
                          <a:solidFill>
                            <a:schemeClr val="tx1"/>
                          </a:solidFill>
                          <a:latin typeface="+mn-lt"/>
                        </a:rPr>
                        <a:t>+0-10%</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-15-30%</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4B23"/>
                          </a:solidFill>
                        </a:rPr>
                        <a:t>Uptake, tools</a:t>
                      </a: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2882709556"/>
                  </a:ext>
                </a:extLst>
              </a:tr>
              <a:tr h="257175">
                <a:tc>
                  <a:txBody>
                    <a:bodyPr/>
                    <a:lstStyle/>
                    <a:p>
                      <a:r>
                        <a:rPr lang="en-GB" sz="1400" dirty="0"/>
                        <a:t>Plant additives</a:t>
                      </a:r>
                      <a:endParaRPr lang="en-GB" sz="1400" dirty="0">
                        <a:latin typeface="+mn-lt"/>
                      </a:endParaRPr>
                    </a:p>
                  </a:txBody>
                  <a:tcPr marL="51435" marR="51435" marT="25718" marB="25718"/>
                </a:tc>
                <a:tc>
                  <a:txBody>
                    <a:bodyPr/>
                    <a:lstStyle/>
                    <a:p>
                      <a:r>
                        <a:rPr lang="en-GB" sz="1400"/>
                        <a:t>NOW(ish)</a:t>
                      </a:r>
                      <a:endParaRPr lang="en-GB" sz="1400" dirty="0">
                        <a:latin typeface="+mn-lt"/>
                      </a:endParaRPr>
                    </a:p>
                  </a:txBody>
                  <a:tcPr marL="51435" marR="51435" marT="25718" marB="25718"/>
                </a:tc>
                <a:tc>
                  <a:txBody>
                    <a:bodyPr/>
                    <a:lstStyle/>
                    <a:p>
                      <a:r>
                        <a:rPr lang="en-GB" sz="1400" dirty="0">
                          <a:solidFill>
                            <a:schemeClr val="tx1"/>
                          </a:solidFill>
                          <a:latin typeface="+mn-lt"/>
                        </a:rPr>
                        <a:t>+0-6%</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-10-17%</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4B23"/>
                          </a:solidFill>
                        </a:rPr>
                        <a:t>Research</a:t>
                      </a: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3132987149"/>
                  </a:ext>
                </a:extLst>
              </a:tr>
              <a:tr h="257175">
                <a:tc>
                  <a:txBody>
                    <a:bodyPr/>
                    <a:lstStyle/>
                    <a:p>
                      <a:r>
                        <a:rPr lang="en-GB" sz="1400" dirty="0"/>
                        <a:t>Precision breeding feed</a:t>
                      </a:r>
                      <a:endParaRPr lang="en-GB" sz="1400" dirty="0">
                        <a:latin typeface="+mn-lt"/>
                      </a:endParaRPr>
                    </a:p>
                  </a:txBody>
                  <a:tcPr marL="51435" marR="51435" marT="25718" marB="25718"/>
                </a:tc>
                <a:tc>
                  <a:txBody>
                    <a:bodyPr/>
                    <a:lstStyle/>
                    <a:p>
                      <a:r>
                        <a:rPr lang="en-GB" sz="1400" dirty="0"/>
                        <a:t>Under dev</a:t>
                      </a:r>
                      <a:endParaRPr lang="en-GB" sz="1400" dirty="0">
                        <a:latin typeface="+mn-lt"/>
                      </a:endParaRPr>
                    </a:p>
                  </a:txBody>
                  <a:tcPr marL="51435" marR="51435" marT="25718" marB="25718"/>
                </a:tc>
                <a:tc>
                  <a:txBody>
                    <a:bodyPr/>
                    <a:lstStyle/>
                    <a:p>
                      <a:r>
                        <a:rPr lang="en-GB" sz="1400" dirty="0">
                          <a:solidFill>
                            <a:schemeClr val="tx1"/>
                          </a:solidFill>
                          <a:latin typeface="+mn-lt"/>
                        </a:rPr>
                        <a:t>~</a:t>
                      </a:r>
                    </a:p>
                  </a:txBody>
                  <a:tcPr marL="51435" marR="51435"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cs typeface="Aharoni" panose="02010803020104030203" pitchFamily="2" charset="-79"/>
                        </a:rPr>
                        <a:t>-15-100%</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4B23"/>
                          </a:solidFill>
                        </a:rPr>
                        <a:t>Research</a:t>
                      </a:r>
                      <a:endParaRPr lang="en-GB" sz="1400" dirty="0">
                        <a:solidFill>
                          <a:srgbClr val="004B23"/>
                        </a:solidFill>
                        <a:latin typeface="+mn-lt"/>
                        <a:cs typeface="Aharoni" panose="02010803020104030203" pitchFamily="2" charset="-79"/>
                      </a:endParaRPr>
                    </a:p>
                  </a:txBody>
                  <a:tcPr marL="51435" marR="51435" marT="25718" marB="25718"/>
                </a:tc>
                <a:extLst>
                  <a:ext uri="{0D108BD9-81ED-4DB2-BD59-A6C34878D82A}">
                    <a16:rowId xmlns:a16="http://schemas.microsoft.com/office/drawing/2014/main" val="1985364317"/>
                  </a:ext>
                </a:extLst>
              </a:tr>
            </a:tbl>
          </a:graphicData>
        </a:graphic>
      </p:graphicFrame>
    </p:spTree>
    <p:extLst>
      <p:ext uri="{BB962C8B-B14F-4D97-AF65-F5344CB8AC3E}">
        <p14:creationId xmlns:p14="http://schemas.microsoft.com/office/powerpoint/2010/main" val="3599879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d3fec03-8a5f-4451-b534-4a3b5fb305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FBC92B3D2CE143A9F2F8622E8E7349" ma:contentTypeVersion="15" ma:contentTypeDescription="Create a new document." ma:contentTypeScope="" ma:versionID="4639afa2a38505db4d6feaaee2675797">
  <xsd:schema xmlns:xsd="http://www.w3.org/2001/XMLSchema" xmlns:xs="http://www.w3.org/2001/XMLSchema" xmlns:p="http://schemas.microsoft.com/office/2006/metadata/properties" xmlns:ns3="bd3fec03-8a5f-4451-b534-4a3b5fb305f6" xmlns:ns4="33f0e2d3-2d8b-4124-a0b3-de90c375fc9d" targetNamespace="http://schemas.microsoft.com/office/2006/metadata/properties" ma:root="true" ma:fieldsID="f5a248631f5a49327d745973fae26f1d" ns3:_="" ns4:_="">
    <xsd:import namespace="bd3fec03-8a5f-4451-b534-4a3b5fb305f6"/>
    <xsd:import namespace="33f0e2d3-2d8b-4124-a0b3-de90c375fc9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fec03-8a5f-4451-b534-4a3b5fb305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f0e2d3-2d8b-4124-a0b3-de90c375fc9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CD1971-A730-4D63-BB43-629A2948893D}">
  <ds:schemaRefs>
    <ds:schemaRef ds:uri="http://schemas.microsoft.com/sharepoint/v3/contenttype/forms"/>
  </ds:schemaRefs>
</ds:datastoreItem>
</file>

<file path=customXml/itemProps2.xml><?xml version="1.0" encoding="utf-8"?>
<ds:datastoreItem xmlns:ds="http://schemas.openxmlformats.org/officeDocument/2006/customXml" ds:itemID="{B3A0B26F-BD6B-45A0-8767-0CF47976D1A7}">
  <ds:schemaRefs>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http://www.w3.org/XML/1998/namespace"/>
    <ds:schemaRef ds:uri="33f0e2d3-2d8b-4124-a0b3-de90c375fc9d"/>
    <ds:schemaRef ds:uri="http://schemas.microsoft.com/office/infopath/2007/PartnerControls"/>
    <ds:schemaRef ds:uri="bd3fec03-8a5f-4451-b534-4a3b5fb305f6"/>
    <ds:schemaRef ds:uri="http://schemas.microsoft.com/office/2006/metadata/properties"/>
  </ds:schemaRefs>
</ds:datastoreItem>
</file>

<file path=customXml/itemProps3.xml><?xml version="1.0" encoding="utf-8"?>
<ds:datastoreItem xmlns:ds="http://schemas.openxmlformats.org/officeDocument/2006/customXml" ds:itemID="{CD7480A3-3CC2-4696-AD29-71941B0FE0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fec03-8a5f-4451-b534-4a3b5fb305f6"/>
    <ds:schemaRef ds:uri="33f0e2d3-2d8b-4124-a0b3-de90c375fc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1074</TotalTime>
  <Words>975</Words>
  <Application>Microsoft Macintosh PowerPoint</Application>
  <PresentationFormat>On-screen Show (16:9)</PresentationFormat>
  <Paragraphs>241</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Tahoma</vt:lpstr>
      <vt:lpstr>Wingdings</vt:lpstr>
      <vt:lpstr>Office Theme</vt:lpstr>
      <vt:lpstr>Cost-effective and sustainable Reduction of GHGs from ruminant production from Scotland </vt:lpstr>
      <vt:lpstr>Greenhouse Emissions from Cattle Systems</vt:lpstr>
      <vt:lpstr>Marginal Abatement Costs</vt:lpstr>
      <vt:lpstr>Beef genetics &amp; GHG intensity</vt:lpstr>
      <vt:lpstr>Value of “Breeding” – after 10 years+</vt:lpstr>
      <vt:lpstr>Biological systems approach</vt:lpstr>
      <vt:lpstr>Value of “Feeding” – after 10 years+</vt:lpstr>
      <vt:lpstr>Value of “Breeding” &amp; “Feeding” – MACC</vt:lpstr>
      <vt:lpstr>“Breeding” &amp; “Feeding” – Needs</vt:lpstr>
      <vt:lpstr>The need to breed and feed for net zero</vt:lpstr>
      <vt:lpstr>Thank you</vt:lpstr>
    </vt:vector>
  </TitlesOfParts>
  <Company>The Gate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Brown</dc:creator>
  <cp:lastModifiedBy>SRUC Team</cp:lastModifiedBy>
  <cp:revision>130</cp:revision>
  <dcterms:created xsi:type="dcterms:W3CDTF">2018-04-05T09:10:41Z</dcterms:created>
  <dcterms:modified xsi:type="dcterms:W3CDTF">2023-05-18T08:31:56Z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0x010100C0FBC92B3D2CE143A9F2F8622E8E7349</vt:lpwstr>
  </property>
</Properties>
</file>