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677" r:id="rId5"/>
    <p:sldMasterId id="2147483674" r:id="rId6"/>
    <p:sldMasterId id="2147483701" r:id="rId7"/>
  </p:sldMasterIdLst>
  <p:notesMasterIdLst>
    <p:notesMasterId r:id="rId23"/>
  </p:notesMasterIdLst>
  <p:handoutMasterIdLst>
    <p:handoutMasterId r:id="rId24"/>
  </p:handoutMasterIdLst>
  <p:sldIdLst>
    <p:sldId id="259" r:id="rId8"/>
    <p:sldId id="280" r:id="rId9"/>
    <p:sldId id="281" r:id="rId10"/>
    <p:sldId id="282" r:id="rId11"/>
    <p:sldId id="284" r:id="rId12"/>
    <p:sldId id="286" r:id="rId13"/>
    <p:sldId id="268" r:id="rId14"/>
    <p:sldId id="283" r:id="rId15"/>
    <p:sldId id="263" r:id="rId16"/>
    <p:sldId id="287" r:id="rId17"/>
    <p:sldId id="288" r:id="rId18"/>
    <p:sldId id="289" r:id="rId19"/>
    <p:sldId id="264" r:id="rId20"/>
    <p:sldId id="266" r:id="rId21"/>
    <p:sldId id="267" r:id="rId22"/>
  </p:sldIdLst>
  <p:sldSz cx="9144000" cy="6858000" type="screen4x3"/>
  <p:notesSz cx="6648450" cy="9850438"/>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03">
          <p15:clr>
            <a:srgbClr val="A4A3A4"/>
          </p15:clr>
        </p15:guide>
        <p15:guide id="2" pos="209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ona Kenyon" initials="F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9917C"/>
    <a:srgbClr val="3366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7367" autoAdjust="0"/>
    <p:restoredTop sz="76290" autoAdjust="0"/>
  </p:normalViewPr>
  <p:slideViewPr>
    <p:cSldViewPr snapToGrid="0" snapToObjects="1">
      <p:cViewPr varScale="1">
        <p:scale>
          <a:sx n="117" d="100"/>
          <a:sy n="117" d="100"/>
        </p:scale>
        <p:origin x="-804" y="-414"/>
      </p:cViewPr>
      <p:guideLst>
        <p:guide orient="horz" pos="2160"/>
        <p:guide pos="2880"/>
      </p:guideLst>
    </p:cSldViewPr>
  </p:slideViewPr>
  <p:outlineViewPr>
    <p:cViewPr>
      <p:scale>
        <a:sx n="33" d="100"/>
        <a:sy n="33" d="100"/>
      </p:scale>
      <p:origin x="0" y="538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80" d="100"/>
          <a:sy n="80" d="100"/>
        </p:scale>
        <p:origin x="-2076" y="-72"/>
      </p:cViewPr>
      <p:guideLst>
        <p:guide orient="horz" pos="3103"/>
        <p:guide pos="209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SAN1\Homes\cmorgan-davies\My%20Documents\Claire's%20documents\writing_papers\PLF%20paper\labour%20graph_secondperanim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5989841768014848"/>
          <c:y val="0.1386484691527777"/>
          <c:w val="0.7168544501028421"/>
          <c:h val="0.69324117768774318"/>
        </c:manualLayout>
      </c:layout>
      <c:barChart>
        <c:barDir val="col"/>
        <c:grouping val="clustered"/>
        <c:varyColors val="0"/>
        <c:ser>
          <c:idx val="0"/>
          <c:order val="0"/>
          <c:tx>
            <c:strRef>
              <c:f>Sheet1!$B$1</c:f>
              <c:strCache>
                <c:ptCount val="1"/>
                <c:pt idx="0">
                  <c:v>CON</c:v>
                </c:pt>
              </c:strCache>
            </c:strRef>
          </c:tx>
          <c:spPr>
            <a:solidFill>
              <a:schemeClr val="tx2">
                <a:lumMod val="60000"/>
                <a:lumOff val="40000"/>
              </a:schemeClr>
            </a:solidFill>
          </c:spPr>
          <c:invertIfNegative val="0"/>
          <c:errBars>
            <c:errBarType val="plus"/>
            <c:errValType val="cust"/>
            <c:noEndCap val="0"/>
            <c:plus>
              <c:numRef>
                <c:f>Sheet1!$D$2:$D$5</c:f>
                <c:numCache>
                  <c:formatCode>General</c:formatCode>
                  <c:ptCount val="4"/>
                  <c:pt idx="0">
                    <c:v>3.6</c:v>
                  </c:pt>
                  <c:pt idx="1">
                    <c:v>4.3</c:v>
                  </c:pt>
                  <c:pt idx="2">
                    <c:v>4.5999999999999996</c:v>
                  </c:pt>
                  <c:pt idx="3">
                    <c:v>5.0999999999999996</c:v>
                  </c:pt>
                </c:numCache>
              </c:numRef>
            </c:plus>
            <c:minus>
              <c:numLit>
                <c:formatCode>General</c:formatCode>
                <c:ptCount val="1"/>
                <c:pt idx="0">
                  <c:v>1</c:v>
                </c:pt>
              </c:numLit>
            </c:minus>
            <c:spPr>
              <a:ln>
                <a:solidFill>
                  <a:schemeClr val="bg1"/>
                </a:solidFill>
              </a:ln>
            </c:spPr>
          </c:errBars>
          <c:cat>
            <c:strRef>
              <c:f>Sheet1!$A$2:$A$5</c:f>
              <c:strCache>
                <c:ptCount val="4"/>
                <c:pt idx="0">
                  <c:v>8 weeks </c:v>
                </c:pt>
                <c:pt idx="1">
                  <c:v>shearing</c:v>
                </c:pt>
                <c:pt idx="2">
                  <c:v>weaning</c:v>
                </c:pt>
                <c:pt idx="3">
                  <c:v>post-weaning</c:v>
                </c:pt>
              </c:strCache>
            </c:strRef>
          </c:cat>
          <c:val>
            <c:numRef>
              <c:f>Sheet1!$B$2:$B$5</c:f>
              <c:numCache>
                <c:formatCode>General</c:formatCode>
                <c:ptCount val="4"/>
                <c:pt idx="0">
                  <c:v>18.5</c:v>
                </c:pt>
                <c:pt idx="1">
                  <c:v>24.5</c:v>
                </c:pt>
                <c:pt idx="2">
                  <c:v>27.7</c:v>
                </c:pt>
                <c:pt idx="3">
                  <c:v>30.7</c:v>
                </c:pt>
              </c:numCache>
            </c:numRef>
          </c:val>
        </c:ser>
        <c:ser>
          <c:idx val="1"/>
          <c:order val="1"/>
          <c:tx>
            <c:strRef>
              <c:f>Sheet1!$C$1</c:f>
              <c:strCache>
                <c:ptCount val="1"/>
                <c:pt idx="0">
                  <c:v>PLF</c:v>
                </c:pt>
              </c:strCache>
            </c:strRef>
          </c:tx>
          <c:spPr>
            <a:solidFill>
              <a:schemeClr val="accent6">
                <a:lumMod val="75000"/>
              </a:schemeClr>
            </a:solidFill>
          </c:spPr>
          <c:invertIfNegative val="0"/>
          <c:errBars>
            <c:errBarType val="plus"/>
            <c:errValType val="cust"/>
            <c:noEndCap val="0"/>
            <c:plus>
              <c:numRef>
                <c:f>Sheet1!$E$2:$E$5</c:f>
                <c:numCache>
                  <c:formatCode>General</c:formatCode>
                  <c:ptCount val="4"/>
                  <c:pt idx="0">
                    <c:v>3.6</c:v>
                  </c:pt>
                  <c:pt idx="1">
                    <c:v>4.2</c:v>
                  </c:pt>
                  <c:pt idx="2">
                    <c:v>4.5</c:v>
                  </c:pt>
                  <c:pt idx="3">
                    <c:v>5.2</c:v>
                  </c:pt>
                </c:numCache>
              </c:numRef>
            </c:plus>
            <c:minus>
              <c:numLit>
                <c:formatCode>General</c:formatCode>
                <c:ptCount val="1"/>
                <c:pt idx="0">
                  <c:v>1</c:v>
                </c:pt>
              </c:numLit>
            </c:minus>
            <c:spPr>
              <a:ln>
                <a:solidFill>
                  <a:schemeClr val="bg1"/>
                </a:solidFill>
              </a:ln>
            </c:spPr>
          </c:errBars>
          <c:cat>
            <c:strRef>
              <c:f>Sheet1!$A$2:$A$5</c:f>
              <c:strCache>
                <c:ptCount val="4"/>
                <c:pt idx="0">
                  <c:v>8 weeks </c:v>
                </c:pt>
                <c:pt idx="1">
                  <c:v>shearing</c:v>
                </c:pt>
                <c:pt idx="2">
                  <c:v>weaning</c:v>
                </c:pt>
                <c:pt idx="3">
                  <c:v>post-weaning</c:v>
                </c:pt>
              </c:strCache>
            </c:strRef>
          </c:cat>
          <c:val>
            <c:numRef>
              <c:f>Sheet1!$C$2:$C$5</c:f>
              <c:numCache>
                <c:formatCode>General</c:formatCode>
                <c:ptCount val="4"/>
                <c:pt idx="0">
                  <c:v>18.600000000000001</c:v>
                </c:pt>
                <c:pt idx="1">
                  <c:v>24.6</c:v>
                </c:pt>
                <c:pt idx="2">
                  <c:v>28</c:v>
                </c:pt>
                <c:pt idx="3">
                  <c:v>30.4</c:v>
                </c:pt>
              </c:numCache>
            </c:numRef>
          </c:val>
        </c:ser>
        <c:dLbls>
          <c:showLegendKey val="0"/>
          <c:showVal val="0"/>
          <c:showCatName val="0"/>
          <c:showSerName val="0"/>
          <c:showPercent val="0"/>
          <c:showBubbleSize val="0"/>
        </c:dLbls>
        <c:gapWidth val="419"/>
        <c:axId val="46298240"/>
        <c:axId val="46299776"/>
      </c:barChart>
      <c:catAx>
        <c:axId val="46298240"/>
        <c:scaling>
          <c:orientation val="minMax"/>
        </c:scaling>
        <c:delete val="0"/>
        <c:axPos val="b"/>
        <c:numFmt formatCode="General" sourceLinked="0"/>
        <c:majorTickMark val="out"/>
        <c:minorTickMark val="none"/>
        <c:tickLblPos val="nextTo"/>
        <c:spPr>
          <a:ln>
            <a:solidFill>
              <a:schemeClr val="bg1"/>
            </a:solidFill>
          </a:ln>
        </c:spPr>
        <c:txPr>
          <a:bodyPr/>
          <a:lstStyle/>
          <a:p>
            <a:pPr>
              <a:defRPr>
                <a:solidFill>
                  <a:schemeClr val="bg1"/>
                </a:solidFill>
              </a:defRPr>
            </a:pPr>
            <a:endParaRPr lang="en-US"/>
          </a:p>
        </c:txPr>
        <c:crossAx val="46299776"/>
        <c:crosses val="autoZero"/>
        <c:auto val="1"/>
        <c:lblAlgn val="ctr"/>
        <c:lblOffset val="100"/>
        <c:noMultiLvlLbl val="0"/>
      </c:catAx>
      <c:valAx>
        <c:axId val="46299776"/>
        <c:scaling>
          <c:orientation val="minMax"/>
        </c:scaling>
        <c:delete val="0"/>
        <c:axPos val="l"/>
        <c:title>
          <c:tx>
            <c:rich>
              <a:bodyPr rot="-5400000" vert="horz"/>
              <a:lstStyle/>
              <a:p>
                <a:pPr>
                  <a:defRPr>
                    <a:solidFill>
                      <a:schemeClr val="bg1"/>
                    </a:solidFill>
                  </a:defRPr>
                </a:pPr>
                <a:r>
                  <a:rPr lang="en-GB">
                    <a:solidFill>
                      <a:schemeClr val="bg1"/>
                    </a:solidFill>
                  </a:rPr>
                  <a:t>Lamb weight (kg) </a:t>
                </a:r>
              </a:p>
            </c:rich>
          </c:tx>
          <c:layout>
            <c:manualLayout>
              <c:xMode val="edge"/>
              <c:yMode val="edge"/>
              <c:x val="5.0836957378986775E-2"/>
              <c:y val="0.29478187012328211"/>
            </c:manualLayout>
          </c:layout>
          <c:overlay val="0"/>
        </c:title>
        <c:numFmt formatCode="General" sourceLinked="1"/>
        <c:majorTickMark val="out"/>
        <c:minorTickMark val="none"/>
        <c:tickLblPos val="nextTo"/>
        <c:spPr>
          <a:ln>
            <a:solidFill>
              <a:schemeClr val="bg1"/>
            </a:solidFill>
          </a:ln>
        </c:spPr>
        <c:txPr>
          <a:bodyPr/>
          <a:lstStyle/>
          <a:p>
            <a:pPr>
              <a:defRPr>
                <a:solidFill>
                  <a:schemeClr val="bg1"/>
                </a:solidFill>
              </a:defRPr>
            </a:pPr>
            <a:endParaRPr lang="en-US"/>
          </a:p>
        </c:txPr>
        <c:crossAx val="46298240"/>
        <c:crosses val="autoZero"/>
        <c:crossBetween val="between"/>
      </c:valAx>
      <c:spPr>
        <a:noFill/>
        <a:ln w="25400">
          <a:noFill/>
        </a:ln>
      </c:spPr>
    </c:plotArea>
    <c:legend>
      <c:legendPos val="b"/>
      <c:layout>
        <c:manualLayout>
          <c:xMode val="edge"/>
          <c:yMode val="edge"/>
          <c:x val="0.86571257170548355"/>
          <c:y val="0.2856573938579588"/>
          <c:w val="0.13354515969536854"/>
          <c:h val="0.23944250966627362"/>
        </c:manualLayout>
      </c:layout>
      <c:overlay val="0"/>
      <c:txPr>
        <a:bodyPr/>
        <a:lstStyle/>
        <a:p>
          <a:pPr>
            <a:defRPr>
              <a:solidFill>
                <a:schemeClr val="bg1"/>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'profile figure'!$B$24</c:f>
              <c:strCache>
                <c:ptCount val="1"/>
                <c:pt idx="0">
                  <c:v>CON</c:v>
                </c:pt>
              </c:strCache>
            </c:strRef>
          </c:tx>
          <c:spPr>
            <a:solidFill>
              <a:schemeClr val="tx2">
                <a:lumMod val="60000"/>
                <a:lumOff val="40000"/>
              </a:schemeClr>
            </a:solidFill>
          </c:spPr>
          <c:invertIfNegative val="0"/>
          <c:cat>
            <c:strRef>
              <c:f>'profile figure'!$A$25:$A$31</c:f>
              <c:strCache>
                <c:ptCount val="7"/>
                <c:pt idx="0">
                  <c:v>Mating (November)</c:v>
                </c:pt>
                <c:pt idx="1">
                  <c:v>Early pregnancy (January)</c:v>
                </c:pt>
                <c:pt idx="2">
                  <c:v>Mid-pregnancy (February-March)</c:v>
                </c:pt>
                <c:pt idx="3">
                  <c:v>8 weeks after lambing (June)</c:v>
                </c:pt>
                <c:pt idx="4">
                  <c:v>Shearing (July)</c:v>
                </c:pt>
                <c:pt idx="5">
                  <c:v>Weaning (August)</c:v>
                </c:pt>
                <c:pt idx="6">
                  <c:v>Post-weaning (September)</c:v>
                </c:pt>
              </c:strCache>
            </c:strRef>
          </c:cat>
          <c:val>
            <c:numRef>
              <c:f>'profile figure'!$B$25:$B$31</c:f>
              <c:numCache>
                <c:formatCode>0</c:formatCode>
                <c:ptCount val="7"/>
                <c:pt idx="0">
                  <c:v>134.84246987951806</c:v>
                </c:pt>
                <c:pt idx="1">
                  <c:v>69</c:v>
                </c:pt>
                <c:pt idx="2">
                  <c:v>221.68493975903615</c:v>
                </c:pt>
                <c:pt idx="3">
                  <c:v>446.28162462724572</c:v>
                </c:pt>
                <c:pt idx="4">
                  <c:v>440</c:v>
                </c:pt>
                <c:pt idx="5">
                  <c:v>346</c:v>
                </c:pt>
                <c:pt idx="6">
                  <c:v>46</c:v>
                </c:pt>
              </c:numCache>
            </c:numRef>
          </c:val>
        </c:ser>
        <c:ser>
          <c:idx val="1"/>
          <c:order val="1"/>
          <c:tx>
            <c:strRef>
              <c:f>'profile figure'!$C$24</c:f>
              <c:strCache>
                <c:ptCount val="1"/>
                <c:pt idx="0">
                  <c:v>PLF</c:v>
                </c:pt>
              </c:strCache>
            </c:strRef>
          </c:tx>
          <c:spPr>
            <a:solidFill>
              <a:schemeClr val="accent6">
                <a:lumMod val="75000"/>
              </a:schemeClr>
            </a:solidFill>
          </c:spPr>
          <c:invertIfNegative val="0"/>
          <c:cat>
            <c:strRef>
              <c:f>'profile figure'!$A$25:$A$31</c:f>
              <c:strCache>
                <c:ptCount val="7"/>
                <c:pt idx="0">
                  <c:v>Mating (November)</c:v>
                </c:pt>
                <c:pt idx="1">
                  <c:v>Early pregnancy (January)</c:v>
                </c:pt>
                <c:pt idx="2">
                  <c:v>Mid-pregnancy (February-March)</c:v>
                </c:pt>
                <c:pt idx="3">
                  <c:v>8 weeks after lambing (June)</c:v>
                </c:pt>
                <c:pt idx="4">
                  <c:v>Shearing (July)</c:v>
                </c:pt>
                <c:pt idx="5">
                  <c:v>Weaning (August)</c:v>
                </c:pt>
                <c:pt idx="6">
                  <c:v>Post-weaning (September)</c:v>
                </c:pt>
              </c:strCache>
            </c:strRef>
          </c:cat>
          <c:val>
            <c:numRef>
              <c:f>'profile figure'!$C$25:$C$31</c:f>
              <c:numCache>
                <c:formatCode>0</c:formatCode>
                <c:ptCount val="7"/>
                <c:pt idx="0">
                  <c:v>97.842469879518077</c:v>
                </c:pt>
                <c:pt idx="1">
                  <c:v>60</c:v>
                </c:pt>
                <c:pt idx="2">
                  <c:v>175.68493975903615</c:v>
                </c:pt>
                <c:pt idx="3">
                  <c:v>320.28162462724572</c:v>
                </c:pt>
                <c:pt idx="4">
                  <c:v>424</c:v>
                </c:pt>
                <c:pt idx="5">
                  <c:v>135</c:v>
                </c:pt>
                <c:pt idx="6">
                  <c:v>44</c:v>
                </c:pt>
              </c:numCache>
            </c:numRef>
          </c:val>
        </c:ser>
        <c:dLbls>
          <c:showLegendKey val="0"/>
          <c:showVal val="0"/>
          <c:showCatName val="0"/>
          <c:showSerName val="0"/>
          <c:showPercent val="0"/>
          <c:showBubbleSize val="0"/>
        </c:dLbls>
        <c:gapWidth val="150"/>
        <c:axId val="90113152"/>
        <c:axId val="90114688"/>
      </c:barChart>
      <c:catAx>
        <c:axId val="90113152"/>
        <c:scaling>
          <c:orientation val="minMax"/>
        </c:scaling>
        <c:delete val="0"/>
        <c:axPos val="b"/>
        <c:numFmt formatCode="General" sourceLinked="0"/>
        <c:majorTickMark val="out"/>
        <c:minorTickMark val="none"/>
        <c:tickLblPos val="nextTo"/>
        <c:spPr>
          <a:ln>
            <a:solidFill>
              <a:schemeClr val="bg1"/>
            </a:solidFill>
          </a:ln>
        </c:spPr>
        <c:txPr>
          <a:bodyPr/>
          <a:lstStyle/>
          <a:p>
            <a:pPr>
              <a:defRPr sz="1200">
                <a:solidFill>
                  <a:schemeClr val="bg1"/>
                </a:solidFill>
              </a:defRPr>
            </a:pPr>
            <a:endParaRPr lang="en-US"/>
          </a:p>
        </c:txPr>
        <c:crossAx val="90114688"/>
        <c:crosses val="autoZero"/>
        <c:auto val="1"/>
        <c:lblAlgn val="ctr"/>
        <c:lblOffset val="100"/>
        <c:noMultiLvlLbl val="0"/>
      </c:catAx>
      <c:valAx>
        <c:axId val="90114688"/>
        <c:scaling>
          <c:orientation val="minMax"/>
          <c:max val="600"/>
        </c:scaling>
        <c:delete val="0"/>
        <c:axPos val="l"/>
        <c:title>
          <c:tx>
            <c:rich>
              <a:bodyPr rot="-5400000" vert="horz"/>
              <a:lstStyle/>
              <a:p>
                <a:pPr>
                  <a:defRPr>
                    <a:solidFill>
                      <a:schemeClr val="bg1"/>
                    </a:solidFill>
                  </a:defRPr>
                </a:pPr>
                <a:r>
                  <a:rPr lang="en-US">
                    <a:solidFill>
                      <a:schemeClr val="bg1"/>
                    </a:solidFill>
                  </a:rPr>
                  <a:t>second/animal</a:t>
                </a:r>
              </a:p>
            </c:rich>
          </c:tx>
          <c:layout>
            <c:manualLayout>
              <c:xMode val="edge"/>
              <c:yMode val="edge"/>
              <c:x val="1.028907438028581E-2"/>
              <c:y val="0.36167421071766409"/>
            </c:manualLayout>
          </c:layout>
          <c:overlay val="0"/>
        </c:title>
        <c:numFmt formatCode="0" sourceLinked="1"/>
        <c:majorTickMark val="out"/>
        <c:minorTickMark val="none"/>
        <c:tickLblPos val="nextTo"/>
        <c:spPr>
          <a:ln>
            <a:solidFill>
              <a:schemeClr val="bg1"/>
            </a:solidFill>
          </a:ln>
        </c:spPr>
        <c:txPr>
          <a:bodyPr/>
          <a:lstStyle/>
          <a:p>
            <a:pPr>
              <a:defRPr>
                <a:solidFill>
                  <a:schemeClr val="bg1"/>
                </a:solidFill>
              </a:defRPr>
            </a:pPr>
            <a:endParaRPr lang="en-US"/>
          </a:p>
        </c:txPr>
        <c:crossAx val="90113152"/>
        <c:crosses val="autoZero"/>
        <c:crossBetween val="between"/>
      </c:valAx>
    </c:plotArea>
    <c:legend>
      <c:legendPos val="t"/>
      <c:layout/>
      <c:overlay val="0"/>
      <c:txPr>
        <a:bodyPr/>
        <a:lstStyle/>
        <a:p>
          <a:pPr>
            <a:defRPr>
              <a:solidFill>
                <a:schemeClr val="bg1"/>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81EA0-C9E6-4900-8DF5-710C7CFCA0B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8AD776F3-1DD4-47C2-9D41-F36E5032F082}">
      <dgm:prSet phldrT="[Text]" custT="1"/>
      <dgm:spPr/>
      <dgm:t>
        <a:bodyPr/>
        <a:lstStyle/>
        <a:p>
          <a:r>
            <a:rPr lang="en-GB" sz="1800" dirty="0" smtClean="0">
              <a:latin typeface="Calibri" pitchFamily="34" charset="0"/>
            </a:rPr>
            <a:t>Mating (Nov)</a:t>
          </a:r>
          <a:endParaRPr lang="en-GB" sz="1800" dirty="0">
            <a:latin typeface="Calibri" pitchFamily="34" charset="0"/>
          </a:endParaRPr>
        </a:p>
      </dgm:t>
    </dgm:pt>
    <dgm:pt modelId="{6A0370A6-EC0C-4660-B1ED-A09446E4E412}" type="parTrans" cxnId="{C8C32B3B-92D0-497B-ABE4-A76E8E07316D}">
      <dgm:prSet/>
      <dgm:spPr/>
      <dgm:t>
        <a:bodyPr/>
        <a:lstStyle/>
        <a:p>
          <a:endParaRPr lang="en-GB" sz="1400"/>
        </a:p>
      </dgm:t>
    </dgm:pt>
    <dgm:pt modelId="{D2E78CB2-D5D4-44C4-B240-1F4BDEF4FEFA}" type="sibTrans" cxnId="{C8C32B3B-92D0-497B-ABE4-A76E8E07316D}">
      <dgm:prSet/>
      <dgm:spPr/>
      <dgm:t>
        <a:bodyPr/>
        <a:lstStyle/>
        <a:p>
          <a:endParaRPr lang="en-GB" sz="1400"/>
        </a:p>
      </dgm:t>
    </dgm:pt>
    <dgm:pt modelId="{34AF0AA5-1488-49D8-9392-3001867CA25D}">
      <dgm:prSet phldrT="[Text]" custT="1"/>
      <dgm:spPr/>
      <dgm:t>
        <a:bodyPr/>
        <a:lstStyle/>
        <a:p>
          <a:r>
            <a:rPr lang="en-GB" sz="1800" dirty="0" smtClean="0">
              <a:latin typeface="Calibri" pitchFamily="34" charset="0"/>
            </a:rPr>
            <a:t>Mid-pregnancy scanning (Feb)</a:t>
          </a:r>
          <a:endParaRPr lang="en-GB" sz="1800" dirty="0">
            <a:latin typeface="Calibri" pitchFamily="34" charset="0"/>
          </a:endParaRPr>
        </a:p>
      </dgm:t>
    </dgm:pt>
    <dgm:pt modelId="{554E1256-2229-4600-822C-B451AD0EA232}" type="parTrans" cxnId="{9367F082-15A1-4951-8710-6CC556FACF7E}">
      <dgm:prSet/>
      <dgm:spPr/>
      <dgm:t>
        <a:bodyPr/>
        <a:lstStyle/>
        <a:p>
          <a:endParaRPr lang="en-GB" sz="1400"/>
        </a:p>
      </dgm:t>
    </dgm:pt>
    <dgm:pt modelId="{1A899CEC-60EB-4B56-AAEE-D0C81F7AAEA9}" type="sibTrans" cxnId="{9367F082-15A1-4951-8710-6CC556FACF7E}">
      <dgm:prSet/>
      <dgm:spPr/>
      <dgm:t>
        <a:bodyPr/>
        <a:lstStyle/>
        <a:p>
          <a:endParaRPr lang="en-GB" sz="1400"/>
        </a:p>
      </dgm:t>
    </dgm:pt>
    <dgm:pt modelId="{143D132A-5656-4884-8E15-D8B36717056E}">
      <dgm:prSet phldrT="[Text]" custT="1"/>
      <dgm:spPr/>
      <dgm:t>
        <a:bodyPr/>
        <a:lstStyle/>
        <a:p>
          <a:r>
            <a:rPr lang="en-GB" sz="1800" dirty="0" smtClean="0">
              <a:latin typeface="Calibri" pitchFamily="34" charset="0"/>
            </a:rPr>
            <a:t>Pre-lambing (March)</a:t>
          </a:r>
          <a:endParaRPr lang="en-GB" sz="1800" dirty="0">
            <a:latin typeface="Calibri" pitchFamily="34" charset="0"/>
          </a:endParaRPr>
        </a:p>
      </dgm:t>
    </dgm:pt>
    <dgm:pt modelId="{CBA0BF48-9D50-47FD-8939-9B966A918124}" type="parTrans" cxnId="{F917E778-2BDB-4DAA-B971-2E2191C48101}">
      <dgm:prSet/>
      <dgm:spPr/>
      <dgm:t>
        <a:bodyPr/>
        <a:lstStyle/>
        <a:p>
          <a:endParaRPr lang="en-GB" sz="1400"/>
        </a:p>
      </dgm:t>
    </dgm:pt>
    <dgm:pt modelId="{B6F12818-B0F7-49BF-BB7F-D073DE3378A4}" type="sibTrans" cxnId="{F917E778-2BDB-4DAA-B971-2E2191C48101}">
      <dgm:prSet/>
      <dgm:spPr/>
      <dgm:t>
        <a:bodyPr/>
        <a:lstStyle/>
        <a:p>
          <a:endParaRPr lang="en-GB" sz="1400"/>
        </a:p>
      </dgm:t>
    </dgm:pt>
    <dgm:pt modelId="{EF3DEAED-A2AB-4E42-8C01-F425AD099B75}">
      <dgm:prSet phldrT="[Text]" custT="1"/>
      <dgm:spPr/>
      <dgm:t>
        <a:bodyPr/>
        <a:lstStyle/>
        <a:p>
          <a:r>
            <a:rPr lang="en-GB" sz="1800" dirty="0" smtClean="0">
              <a:latin typeface="Calibri" pitchFamily="34" charset="0"/>
            </a:rPr>
            <a:t>Lambing</a:t>
          </a:r>
        </a:p>
        <a:p>
          <a:r>
            <a:rPr lang="en-GB" sz="1800" dirty="0" smtClean="0">
              <a:latin typeface="Calibri" pitchFamily="34" charset="0"/>
            </a:rPr>
            <a:t>(April)</a:t>
          </a:r>
          <a:endParaRPr lang="en-GB" sz="1800" dirty="0">
            <a:latin typeface="Calibri" pitchFamily="34" charset="0"/>
          </a:endParaRPr>
        </a:p>
      </dgm:t>
    </dgm:pt>
    <dgm:pt modelId="{D8E47B24-A32C-4F71-9640-5ED3D14A4A0C}" type="parTrans" cxnId="{647AC148-88FC-4F1F-84AA-DA2696568E8C}">
      <dgm:prSet/>
      <dgm:spPr/>
      <dgm:t>
        <a:bodyPr/>
        <a:lstStyle/>
        <a:p>
          <a:endParaRPr lang="en-GB" sz="1400"/>
        </a:p>
      </dgm:t>
    </dgm:pt>
    <dgm:pt modelId="{60FCAC28-352D-4F4C-8D2B-3F32648D1AD8}" type="sibTrans" cxnId="{647AC148-88FC-4F1F-84AA-DA2696568E8C}">
      <dgm:prSet/>
      <dgm:spPr/>
      <dgm:t>
        <a:bodyPr/>
        <a:lstStyle/>
        <a:p>
          <a:endParaRPr lang="en-GB" sz="1400"/>
        </a:p>
      </dgm:t>
    </dgm:pt>
    <dgm:pt modelId="{567FD15D-6E93-4665-B167-CF8E6ECC36D7}">
      <dgm:prSet phldrT="[Text]" custT="1"/>
      <dgm:spPr/>
      <dgm:t>
        <a:bodyPr/>
        <a:lstStyle/>
        <a:p>
          <a:r>
            <a:rPr lang="en-GB" sz="1800" dirty="0" smtClean="0">
              <a:latin typeface="Calibri" pitchFamily="34" charset="0"/>
            </a:rPr>
            <a:t>8 weeks after lambing</a:t>
          </a:r>
          <a:endParaRPr lang="en-GB" sz="1800" dirty="0">
            <a:latin typeface="Calibri" pitchFamily="34" charset="0"/>
          </a:endParaRPr>
        </a:p>
      </dgm:t>
    </dgm:pt>
    <dgm:pt modelId="{FDD663B7-B666-41BB-A9BC-8E116F38D6DB}" type="parTrans" cxnId="{5B232918-3544-426F-B7F6-FB864348A44F}">
      <dgm:prSet/>
      <dgm:spPr/>
      <dgm:t>
        <a:bodyPr/>
        <a:lstStyle/>
        <a:p>
          <a:endParaRPr lang="en-GB" sz="1400"/>
        </a:p>
      </dgm:t>
    </dgm:pt>
    <dgm:pt modelId="{C7E12941-56A9-4C75-8536-17F31A15FADF}" type="sibTrans" cxnId="{5B232918-3544-426F-B7F6-FB864348A44F}">
      <dgm:prSet/>
      <dgm:spPr/>
      <dgm:t>
        <a:bodyPr/>
        <a:lstStyle/>
        <a:p>
          <a:endParaRPr lang="en-GB" sz="1400"/>
        </a:p>
      </dgm:t>
    </dgm:pt>
    <dgm:pt modelId="{238CA5A9-A753-4208-B597-80E34FC975EB}">
      <dgm:prSet phldrT="[Text]" custT="1"/>
      <dgm:spPr/>
      <dgm:t>
        <a:bodyPr/>
        <a:lstStyle/>
        <a:p>
          <a:r>
            <a:rPr lang="en-GB" sz="1800" dirty="0" smtClean="0">
              <a:latin typeface="Calibri" pitchFamily="34" charset="0"/>
            </a:rPr>
            <a:t>Shearing (July)</a:t>
          </a:r>
          <a:endParaRPr lang="en-GB" sz="1800" dirty="0">
            <a:latin typeface="Calibri" pitchFamily="34" charset="0"/>
          </a:endParaRPr>
        </a:p>
      </dgm:t>
    </dgm:pt>
    <dgm:pt modelId="{E9D77853-219A-46FF-9C33-45D7480B67B7}" type="parTrans" cxnId="{6175870D-CA16-4B08-B283-EDE5ED62E797}">
      <dgm:prSet/>
      <dgm:spPr/>
      <dgm:t>
        <a:bodyPr/>
        <a:lstStyle/>
        <a:p>
          <a:endParaRPr lang="en-GB" sz="1400"/>
        </a:p>
      </dgm:t>
    </dgm:pt>
    <dgm:pt modelId="{5ACEC78F-0D7D-4159-8D69-7D18FF453C47}" type="sibTrans" cxnId="{6175870D-CA16-4B08-B283-EDE5ED62E797}">
      <dgm:prSet/>
      <dgm:spPr/>
      <dgm:t>
        <a:bodyPr/>
        <a:lstStyle/>
        <a:p>
          <a:endParaRPr lang="en-GB" sz="1400"/>
        </a:p>
      </dgm:t>
    </dgm:pt>
    <dgm:pt modelId="{C794E9DD-BC19-470D-B4EB-8F96342AA1E6}">
      <dgm:prSet phldrT="[Text]" custT="1"/>
      <dgm:spPr/>
      <dgm:t>
        <a:bodyPr/>
        <a:lstStyle/>
        <a:p>
          <a:r>
            <a:rPr lang="en-GB" sz="1800" dirty="0" smtClean="0">
              <a:latin typeface="Calibri" pitchFamily="34" charset="0"/>
            </a:rPr>
            <a:t>Weaning (Aug)</a:t>
          </a:r>
          <a:endParaRPr lang="en-GB" sz="1800" dirty="0">
            <a:latin typeface="Calibri" pitchFamily="34" charset="0"/>
          </a:endParaRPr>
        </a:p>
      </dgm:t>
    </dgm:pt>
    <dgm:pt modelId="{25FD0571-31DC-4E0B-BFD3-D96A4A65256E}" type="parTrans" cxnId="{F578A6B9-AD30-4137-949E-AD4667223F2B}">
      <dgm:prSet/>
      <dgm:spPr/>
      <dgm:t>
        <a:bodyPr/>
        <a:lstStyle/>
        <a:p>
          <a:endParaRPr lang="en-GB" sz="1400"/>
        </a:p>
      </dgm:t>
    </dgm:pt>
    <dgm:pt modelId="{27DD03BD-83B4-4066-AA77-64E73763956B}" type="sibTrans" cxnId="{F578A6B9-AD30-4137-949E-AD4667223F2B}">
      <dgm:prSet/>
      <dgm:spPr/>
      <dgm:t>
        <a:bodyPr/>
        <a:lstStyle/>
        <a:p>
          <a:endParaRPr lang="en-GB" sz="1400"/>
        </a:p>
      </dgm:t>
    </dgm:pt>
    <dgm:pt modelId="{400BB5C7-FCFE-4729-B11C-812C6FF0E1EF}">
      <dgm:prSet phldrT="[Text]" custT="1"/>
      <dgm:spPr/>
      <dgm:t>
        <a:bodyPr/>
        <a:lstStyle/>
        <a:p>
          <a:r>
            <a:rPr lang="en-GB" sz="1800" dirty="0" smtClean="0">
              <a:latin typeface="Calibri" pitchFamily="34" charset="0"/>
            </a:rPr>
            <a:t>Sales (Sept/Oct)</a:t>
          </a:r>
          <a:endParaRPr lang="en-GB" sz="1800" dirty="0">
            <a:latin typeface="Calibri" pitchFamily="34" charset="0"/>
          </a:endParaRPr>
        </a:p>
      </dgm:t>
    </dgm:pt>
    <dgm:pt modelId="{1EC78FF4-EB10-4ADD-80BD-6AD885B4BA09}" type="parTrans" cxnId="{56ED67C4-16B2-4CDC-9CC6-45EEAF9D8972}">
      <dgm:prSet/>
      <dgm:spPr/>
      <dgm:t>
        <a:bodyPr/>
        <a:lstStyle/>
        <a:p>
          <a:endParaRPr lang="en-GB" sz="1400"/>
        </a:p>
      </dgm:t>
    </dgm:pt>
    <dgm:pt modelId="{CE6720D7-0776-4588-AEE4-3A3E1DAE346E}" type="sibTrans" cxnId="{56ED67C4-16B2-4CDC-9CC6-45EEAF9D8972}">
      <dgm:prSet/>
      <dgm:spPr/>
      <dgm:t>
        <a:bodyPr/>
        <a:lstStyle/>
        <a:p>
          <a:endParaRPr lang="en-GB" sz="1400"/>
        </a:p>
      </dgm:t>
    </dgm:pt>
    <dgm:pt modelId="{43C4F9BD-E2BB-4060-A115-B9BC9E0DA3C0}">
      <dgm:prSet phldrT="[Text]" custT="1"/>
      <dgm:spPr/>
      <dgm:t>
        <a:bodyPr/>
        <a:lstStyle/>
        <a:p>
          <a:r>
            <a:rPr lang="en-GB" sz="1800" dirty="0" smtClean="0">
              <a:latin typeface="Calibri" pitchFamily="34" charset="0"/>
            </a:rPr>
            <a:t>Post mating (Jan)</a:t>
          </a:r>
          <a:endParaRPr lang="en-GB" sz="1800" dirty="0">
            <a:latin typeface="Calibri" pitchFamily="34" charset="0"/>
          </a:endParaRPr>
        </a:p>
      </dgm:t>
    </dgm:pt>
    <dgm:pt modelId="{5840ED27-F6B1-46D1-A094-629C096E1F12}" type="parTrans" cxnId="{B3B0CD56-6660-4908-B85F-5E1C5781E948}">
      <dgm:prSet/>
      <dgm:spPr/>
      <dgm:t>
        <a:bodyPr/>
        <a:lstStyle/>
        <a:p>
          <a:endParaRPr lang="en-GB" sz="1400"/>
        </a:p>
      </dgm:t>
    </dgm:pt>
    <dgm:pt modelId="{7EC24CB0-3A3F-4E97-8890-42BDE1B0D12B}" type="sibTrans" cxnId="{B3B0CD56-6660-4908-B85F-5E1C5781E948}">
      <dgm:prSet/>
      <dgm:spPr/>
      <dgm:t>
        <a:bodyPr/>
        <a:lstStyle/>
        <a:p>
          <a:endParaRPr lang="en-GB" sz="1400"/>
        </a:p>
      </dgm:t>
    </dgm:pt>
    <dgm:pt modelId="{501CD0F5-CE6B-4E25-BDBB-1979169AABF5}" type="pres">
      <dgm:prSet presAssocID="{7B981EA0-C9E6-4900-8DF5-710C7CFCA0BD}" presName="cycle" presStyleCnt="0">
        <dgm:presLayoutVars>
          <dgm:dir/>
          <dgm:resizeHandles val="exact"/>
        </dgm:presLayoutVars>
      </dgm:prSet>
      <dgm:spPr/>
      <dgm:t>
        <a:bodyPr/>
        <a:lstStyle/>
        <a:p>
          <a:endParaRPr lang="en-GB"/>
        </a:p>
      </dgm:t>
    </dgm:pt>
    <dgm:pt modelId="{7C7243C8-F10A-48CB-9293-9902F23B7C0C}" type="pres">
      <dgm:prSet presAssocID="{8AD776F3-1DD4-47C2-9D41-F36E5032F082}" presName="dummy" presStyleCnt="0"/>
      <dgm:spPr/>
    </dgm:pt>
    <dgm:pt modelId="{6ED7E196-687D-450F-AED7-B9BA0AAA4061}" type="pres">
      <dgm:prSet presAssocID="{8AD776F3-1DD4-47C2-9D41-F36E5032F082}" presName="node" presStyleLbl="revTx" presStyleIdx="0" presStyleCnt="9" custScaleX="148630" custScaleY="100000">
        <dgm:presLayoutVars>
          <dgm:bulletEnabled val="1"/>
        </dgm:presLayoutVars>
      </dgm:prSet>
      <dgm:spPr/>
      <dgm:t>
        <a:bodyPr/>
        <a:lstStyle/>
        <a:p>
          <a:endParaRPr lang="en-GB"/>
        </a:p>
      </dgm:t>
    </dgm:pt>
    <dgm:pt modelId="{144E432E-9056-4C50-8721-FD944E35E663}" type="pres">
      <dgm:prSet presAssocID="{D2E78CB2-D5D4-44C4-B240-1F4BDEF4FEFA}" presName="sibTrans" presStyleLbl="node1" presStyleIdx="0" presStyleCnt="9"/>
      <dgm:spPr/>
      <dgm:t>
        <a:bodyPr/>
        <a:lstStyle/>
        <a:p>
          <a:endParaRPr lang="en-GB"/>
        </a:p>
      </dgm:t>
    </dgm:pt>
    <dgm:pt modelId="{658DC34E-00D8-4C57-AA06-1C21C06ED048}" type="pres">
      <dgm:prSet presAssocID="{43C4F9BD-E2BB-4060-A115-B9BC9E0DA3C0}" presName="dummy" presStyleCnt="0"/>
      <dgm:spPr/>
    </dgm:pt>
    <dgm:pt modelId="{7D091178-1022-414C-A4A7-57708E318D28}" type="pres">
      <dgm:prSet presAssocID="{43C4F9BD-E2BB-4060-A115-B9BC9E0DA3C0}" presName="node" presStyleLbl="revTx" presStyleIdx="1" presStyleCnt="9" custScaleX="424860">
        <dgm:presLayoutVars>
          <dgm:bulletEnabled val="1"/>
        </dgm:presLayoutVars>
      </dgm:prSet>
      <dgm:spPr/>
      <dgm:t>
        <a:bodyPr/>
        <a:lstStyle/>
        <a:p>
          <a:endParaRPr lang="en-GB"/>
        </a:p>
      </dgm:t>
    </dgm:pt>
    <dgm:pt modelId="{167DC4B7-6D9C-4D7E-BB42-E9F8F6056A4D}" type="pres">
      <dgm:prSet presAssocID="{7EC24CB0-3A3F-4E97-8890-42BDE1B0D12B}" presName="sibTrans" presStyleLbl="node1" presStyleIdx="1" presStyleCnt="9"/>
      <dgm:spPr/>
      <dgm:t>
        <a:bodyPr/>
        <a:lstStyle/>
        <a:p>
          <a:endParaRPr lang="en-GB"/>
        </a:p>
      </dgm:t>
    </dgm:pt>
    <dgm:pt modelId="{AEBF7E24-8BFB-4F61-B9BE-571CBA22FCF5}" type="pres">
      <dgm:prSet presAssocID="{34AF0AA5-1488-49D8-9392-3001867CA25D}" presName="dummy" presStyleCnt="0"/>
      <dgm:spPr/>
    </dgm:pt>
    <dgm:pt modelId="{4DFAE8CA-5386-4ABE-913C-CEADE60DE823}" type="pres">
      <dgm:prSet presAssocID="{34AF0AA5-1488-49D8-9392-3001867CA25D}" presName="node" presStyleLbl="revTx" presStyleIdx="2" presStyleCnt="9" custScaleX="299560">
        <dgm:presLayoutVars>
          <dgm:bulletEnabled val="1"/>
        </dgm:presLayoutVars>
      </dgm:prSet>
      <dgm:spPr/>
      <dgm:t>
        <a:bodyPr/>
        <a:lstStyle/>
        <a:p>
          <a:endParaRPr lang="en-GB"/>
        </a:p>
      </dgm:t>
    </dgm:pt>
    <dgm:pt modelId="{30596957-5681-4434-A1CD-E030B9A25DCB}" type="pres">
      <dgm:prSet presAssocID="{1A899CEC-60EB-4B56-AAEE-D0C81F7AAEA9}" presName="sibTrans" presStyleLbl="node1" presStyleIdx="2" presStyleCnt="9"/>
      <dgm:spPr/>
      <dgm:t>
        <a:bodyPr/>
        <a:lstStyle/>
        <a:p>
          <a:endParaRPr lang="en-GB"/>
        </a:p>
      </dgm:t>
    </dgm:pt>
    <dgm:pt modelId="{8BC36A91-B1CB-4771-8917-6722BE4853A1}" type="pres">
      <dgm:prSet presAssocID="{143D132A-5656-4884-8E15-D8B36717056E}" presName="dummy" presStyleCnt="0"/>
      <dgm:spPr/>
    </dgm:pt>
    <dgm:pt modelId="{F84B7C99-E522-4D18-BD77-C560649F8D84}" type="pres">
      <dgm:prSet presAssocID="{143D132A-5656-4884-8E15-D8B36717056E}" presName="node" presStyleLbl="revTx" presStyleIdx="3" presStyleCnt="9" custScaleX="201892">
        <dgm:presLayoutVars>
          <dgm:bulletEnabled val="1"/>
        </dgm:presLayoutVars>
      </dgm:prSet>
      <dgm:spPr/>
      <dgm:t>
        <a:bodyPr/>
        <a:lstStyle/>
        <a:p>
          <a:endParaRPr lang="en-GB"/>
        </a:p>
      </dgm:t>
    </dgm:pt>
    <dgm:pt modelId="{DE408B69-D0EB-4ED1-AA2A-ACE579A84D52}" type="pres">
      <dgm:prSet presAssocID="{B6F12818-B0F7-49BF-BB7F-D073DE3378A4}" presName="sibTrans" presStyleLbl="node1" presStyleIdx="3" presStyleCnt="9"/>
      <dgm:spPr/>
      <dgm:t>
        <a:bodyPr/>
        <a:lstStyle/>
        <a:p>
          <a:endParaRPr lang="en-GB"/>
        </a:p>
      </dgm:t>
    </dgm:pt>
    <dgm:pt modelId="{370FC52F-ECA9-4B85-824F-93CE1D735839}" type="pres">
      <dgm:prSet presAssocID="{EF3DEAED-A2AB-4E42-8C01-F425AD099B75}" presName="dummy" presStyleCnt="0"/>
      <dgm:spPr/>
    </dgm:pt>
    <dgm:pt modelId="{6DB1186B-D567-4CC6-BDD7-2C6BD1289B90}" type="pres">
      <dgm:prSet presAssocID="{EF3DEAED-A2AB-4E42-8C01-F425AD099B75}" presName="node" presStyleLbl="revTx" presStyleIdx="4" presStyleCnt="9" custScaleX="162359" custRadScaleRad="102369" custRadScaleInc="-2190">
        <dgm:presLayoutVars>
          <dgm:bulletEnabled val="1"/>
        </dgm:presLayoutVars>
      </dgm:prSet>
      <dgm:spPr/>
      <dgm:t>
        <a:bodyPr/>
        <a:lstStyle/>
        <a:p>
          <a:endParaRPr lang="en-GB"/>
        </a:p>
      </dgm:t>
    </dgm:pt>
    <dgm:pt modelId="{BAE22D04-34F3-430C-9C3A-DE8BEF8A17CD}" type="pres">
      <dgm:prSet presAssocID="{60FCAC28-352D-4F4C-8D2B-3F32648D1AD8}" presName="sibTrans" presStyleLbl="node1" presStyleIdx="4" presStyleCnt="9"/>
      <dgm:spPr/>
      <dgm:t>
        <a:bodyPr/>
        <a:lstStyle/>
        <a:p>
          <a:endParaRPr lang="en-GB"/>
        </a:p>
      </dgm:t>
    </dgm:pt>
    <dgm:pt modelId="{2AB827A3-0BA2-4459-8A1D-107E52305C97}" type="pres">
      <dgm:prSet presAssocID="{567FD15D-6E93-4665-B167-CF8E6ECC36D7}" presName="dummy" presStyleCnt="0"/>
      <dgm:spPr/>
    </dgm:pt>
    <dgm:pt modelId="{09CD6751-70AF-4AFD-93EC-A08D0CA245AC}" type="pres">
      <dgm:prSet presAssocID="{567FD15D-6E93-4665-B167-CF8E6ECC36D7}" presName="node" presStyleLbl="revTx" presStyleIdx="5" presStyleCnt="9" custScaleX="256301">
        <dgm:presLayoutVars>
          <dgm:bulletEnabled val="1"/>
        </dgm:presLayoutVars>
      </dgm:prSet>
      <dgm:spPr/>
      <dgm:t>
        <a:bodyPr/>
        <a:lstStyle/>
        <a:p>
          <a:endParaRPr lang="en-GB"/>
        </a:p>
      </dgm:t>
    </dgm:pt>
    <dgm:pt modelId="{40F648F9-0757-4F92-AE4E-5B7311AD2BB6}" type="pres">
      <dgm:prSet presAssocID="{C7E12941-56A9-4C75-8536-17F31A15FADF}" presName="sibTrans" presStyleLbl="node1" presStyleIdx="5" presStyleCnt="9"/>
      <dgm:spPr/>
      <dgm:t>
        <a:bodyPr/>
        <a:lstStyle/>
        <a:p>
          <a:endParaRPr lang="en-GB"/>
        </a:p>
      </dgm:t>
    </dgm:pt>
    <dgm:pt modelId="{ABB4FF13-78FE-419F-A040-9D74D40A02A9}" type="pres">
      <dgm:prSet presAssocID="{238CA5A9-A753-4208-B597-80E34FC975EB}" presName="dummy" presStyleCnt="0"/>
      <dgm:spPr/>
    </dgm:pt>
    <dgm:pt modelId="{CC41EBA4-178D-42AB-BFFE-39C5397960BD}" type="pres">
      <dgm:prSet presAssocID="{238CA5A9-A753-4208-B597-80E34FC975EB}" presName="node" presStyleLbl="revTx" presStyleIdx="6" presStyleCnt="9" custScaleX="199512">
        <dgm:presLayoutVars>
          <dgm:bulletEnabled val="1"/>
        </dgm:presLayoutVars>
      </dgm:prSet>
      <dgm:spPr/>
      <dgm:t>
        <a:bodyPr/>
        <a:lstStyle/>
        <a:p>
          <a:endParaRPr lang="en-GB"/>
        </a:p>
      </dgm:t>
    </dgm:pt>
    <dgm:pt modelId="{7AAB36AD-D299-42D0-B47C-EF096EB7A538}" type="pres">
      <dgm:prSet presAssocID="{5ACEC78F-0D7D-4159-8D69-7D18FF453C47}" presName="sibTrans" presStyleLbl="node1" presStyleIdx="6" presStyleCnt="9"/>
      <dgm:spPr/>
      <dgm:t>
        <a:bodyPr/>
        <a:lstStyle/>
        <a:p>
          <a:endParaRPr lang="en-GB"/>
        </a:p>
      </dgm:t>
    </dgm:pt>
    <dgm:pt modelId="{EEAB2F84-5E08-4552-BFEA-128B887F642B}" type="pres">
      <dgm:prSet presAssocID="{C794E9DD-BC19-470D-B4EB-8F96342AA1E6}" presName="dummy" presStyleCnt="0"/>
      <dgm:spPr/>
    </dgm:pt>
    <dgm:pt modelId="{F7292F53-E813-4AF7-B8BD-2F9C3900874D}" type="pres">
      <dgm:prSet presAssocID="{C794E9DD-BC19-470D-B4EB-8F96342AA1E6}" presName="node" presStyleLbl="revTx" presStyleIdx="7" presStyleCnt="9" custScaleX="171868">
        <dgm:presLayoutVars>
          <dgm:bulletEnabled val="1"/>
        </dgm:presLayoutVars>
      </dgm:prSet>
      <dgm:spPr/>
      <dgm:t>
        <a:bodyPr/>
        <a:lstStyle/>
        <a:p>
          <a:endParaRPr lang="en-GB"/>
        </a:p>
      </dgm:t>
    </dgm:pt>
    <dgm:pt modelId="{901EF32A-83EB-48C8-B67F-31F8378777F7}" type="pres">
      <dgm:prSet presAssocID="{27DD03BD-83B4-4066-AA77-64E73763956B}" presName="sibTrans" presStyleLbl="node1" presStyleIdx="7" presStyleCnt="9"/>
      <dgm:spPr/>
      <dgm:t>
        <a:bodyPr/>
        <a:lstStyle/>
        <a:p>
          <a:endParaRPr lang="en-GB"/>
        </a:p>
      </dgm:t>
    </dgm:pt>
    <dgm:pt modelId="{769C7632-CEA9-48DF-B700-C6D5535EF358}" type="pres">
      <dgm:prSet presAssocID="{400BB5C7-FCFE-4729-B11C-812C6FF0E1EF}" presName="dummy" presStyleCnt="0"/>
      <dgm:spPr/>
    </dgm:pt>
    <dgm:pt modelId="{CC283853-0200-4B17-AB6F-0679DA9556DC}" type="pres">
      <dgm:prSet presAssocID="{400BB5C7-FCFE-4729-B11C-812C6FF0E1EF}" presName="node" presStyleLbl="revTx" presStyleIdx="8" presStyleCnt="9" custScaleX="197569">
        <dgm:presLayoutVars>
          <dgm:bulletEnabled val="1"/>
        </dgm:presLayoutVars>
      </dgm:prSet>
      <dgm:spPr/>
      <dgm:t>
        <a:bodyPr/>
        <a:lstStyle/>
        <a:p>
          <a:endParaRPr lang="en-GB"/>
        </a:p>
      </dgm:t>
    </dgm:pt>
    <dgm:pt modelId="{C8E90AEA-C648-497E-9E41-3587505AA92E}" type="pres">
      <dgm:prSet presAssocID="{CE6720D7-0776-4588-AEE4-3A3E1DAE346E}" presName="sibTrans" presStyleLbl="node1" presStyleIdx="8" presStyleCnt="9"/>
      <dgm:spPr/>
      <dgm:t>
        <a:bodyPr/>
        <a:lstStyle/>
        <a:p>
          <a:endParaRPr lang="en-GB"/>
        </a:p>
      </dgm:t>
    </dgm:pt>
  </dgm:ptLst>
  <dgm:cxnLst>
    <dgm:cxn modelId="{B3B0CD56-6660-4908-B85F-5E1C5781E948}" srcId="{7B981EA0-C9E6-4900-8DF5-710C7CFCA0BD}" destId="{43C4F9BD-E2BB-4060-A115-B9BC9E0DA3C0}" srcOrd="1" destOrd="0" parTransId="{5840ED27-F6B1-46D1-A094-629C096E1F12}" sibTransId="{7EC24CB0-3A3F-4E97-8890-42BDE1B0D12B}"/>
    <dgm:cxn modelId="{60785125-935D-42BB-82D2-41DCDF1CE0A8}" type="presOf" srcId="{8AD776F3-1DD4-47C2-9D41-F36E5032F082}" destId="{6ED7E196-687D-450F-AED7-B9BA0AAA4061}" srcOrd="0" destOrd="0" presId="urn:microsoft.com/office/officeart/2005/8/layout/cycle1"/>
    <dgm:cxn modelId="{6C7E075D-CEAB-42F9-9CDC-46F5B43C1A81}" type="presOf" srcId="{1A899CEC-60EB-4B56-AAEE-D0C81F7AAEA9}" destId="{30596957-5681-4434-A1CD-E030B9A25DCB}" srcOrd="0" destOrd="0" presId="urn:microsoft.com/office/officeart/2005/8/layout/cycle1"/>
    <dgm:cxn modelId="{63042DC8-6F6C-44D5-BC9A-619C6AFB6731}" type="presOf" srcId="{567FD15D-6E93-4665-B167-CF8E6ECC36D7}" destId="{09CD6751-70AF-4AFD-93EC-A08D0CA245AC}" srcOrd="0" destOrd="0" presId="urn:microsoft.com/office/officeart/2005/8/layout/cycle1"/>
    <dgm:cxn modelId="{DDFA47D6-93F2-4411-8544-D54383CD5543}" type="presOf" srcId="{7EC24CB0-3A3F-4E97-8890-42BDE1B0D12B}" destId="{167DC4B7-6D9C-4D7E-BB42-E9F8F6056A4D}" srcOrd="0" destOrd="0" presId="urn:microsoft.com/office/officeart/2005/8/layout/cycle1"/>
    <dgm:cxn modelId="{6175870D-CA16-4B08-B283-EDE5ED62E797}" srcId="{7B981EA0-C9E6-4900-8DF5-710C7CFCA0BD}" destId="{238CA5A9-A753-4208-B597-80E34FC975EB}" srcOrd="6" destOrd="0" parTransId="{E9D77853-219A-46FF-9C33-45D7480B67B7}" sibTransId="{5ACEC78F-0D7D-4159-8D69-7D18FF453C47}"/>
    <dgm:cxn modelId="{A2B0AD2A-D1CB-4D9B-8A4D-DBF598DFC9DC}" type="presOf" srcId="{C7E12941-56A9-4C75-8536-17F31A15FADF}" destId="{40F648F9-0757-4F92-AE4E-5B7311AD2BB6}" srcOrd="0" destOrd="0" presId="urn:microsoft.com/office/officeart/2005/8/layout/cycle1"/>
    <dgm:cxn modelId="{C9A6867E-47FB-42FB-BF5E-8B59048EA29E}" type="presOf" srcId="{CE6720D7-0776-4588-AEE4-3A3E1DAE346E}" destId="{C8E90AEA-C648-497E-9E41-3587505AA92E}" srcOrd="0" destOrd="0" presId="urn:microsoft.com/office/officeart/2005/8/layout/cycle1"/>
    <dgm:cxn modelId="{27700915-D167-4983-A7BD-E59B97E728E6}" type="presOf" srcId="{34AF0AA5-1488-49D8-9392-3001867CA25D}" destId="{4DFAE8CA-5386-4ABE-913C-CEADE60DE823}" srcOrd="0" destOrd="0" presId="urn:microsoft.com/office/officeart/2005/8/layout/cycle1"/>
    <dgm:cxn modelId="{F578A6B9-AD30-4137-949E-AD4667223F2B}" srcId="{7B981EA0-C9E6-4900-8DF5-710C7CFCA0BD}" destId="{C794E9DD-BC19-470D-B4EB-8F96342AA1E6}" srcOrd="7" destOrd="0" parTransId="{25FD0571-31DC-4E0B-BFD3-D96A4A65256E}" sibTransId="{27DD03BD-83B4-4066-AA77-64E73763956B}"/>
    <dgm:cxn modelId="{56ED67C4-16B2-4CDC-9CC6-45EEAF9D8972}" srcId="{7B981EA0-C9E6-4900-8DF5-710C7CFCA0BD}" destId="{400BB5C7-FCFE-4729-B11C-812C6FF0E1EF}" srcOrd="8" destOrd="0" parTransId="{1EC78FF4-EB10-4ADD-80BD-6AD885B4BA09}" sibTransId="{CE6720D7-0776-4588-AEE4-3A3E1DAE346E}"/>
    <dgm:cxn modelId="{EBF40BF8-30FD-40A4-B816-55DD438475BC}" type="presOf" srcId="{143D132A-5656-4884-8E15-D8B36717056E}" destId="{F84B7C99-E522-4D18-BD77-C560649F8D84}" srcOrd="0" destOrd="0" presId="urn:microsoft.com/office/officeart/2005/8/layout/cycle1"/>
    <dgm:cxn modelId="{C8C32B3B-92D0-497B-ABE4-A76E8E07316D}" srcId="{7B981EA0-C9E6-4900-8DF5-710C7CFCA0BD}" destId="{8AD776F3-1DD4-47C2-9D41-F36E5032F082}" srcOrd="0" destOrd="0" parTransId="{6A0370A6-EC0C-4660-B1ED-A09446E4E412}" sibTransId="{D2E78CB2-D5D4-44C4-B240-1F4BDEF4FEFA}"/>
    <dgm:cxn modelId="{8AAFDE8A-9B6B-43F9-9EEB-C5AAB0F777F2}" type="presOf" srcId="{60FCAC28-352D-4F4C-8D2B-3F32648D1AD8}" destId="{BAE22D04-34F3-430C-9C3A-DE8BEF8A17CD}" srcOrd="0" destOrd="0" presId="urn:microsoft.com/office/officeart/2005/8/layout/cycle1"/>
    <dgm:cxn modelId="{9FE86387-C2E6-46F1-8681-DE8A4B3A06C1}" type="presOf" srcId="{7B981EA0-C9E6-4900-8DF5-710C7CFCA0BD}" destId="{501CD0F5-CE6B-4E25-BDBB-1979169AABF5}" srcOrd="0" destOrd="0" presId="urn:microsoft.com/office/officeart/2005/8/layout/cycle1"/>
    <dgm:cxn modelId="{9367F082-15A1-4951-8710-6CC556FACF7E}" srcId="{7B981EA0-C9E6-4900-8DF5-710C7CFCA0BD}" destId="{34AF0AA5-1488-49D8-9392-3001867CA25D}" srcOrd="2" destOrd="0" parTransId="{554E1256-2229-4600-822C-B451AD0EA232}" sibTransId="{1A899CEC-60EB-4B56-AAEE-D0C81F7AAEA9}"/>
    <dgm:cxn modelId="{230FD181-16FF-4C03-BFF5-90E177560206}" type="presOf" srcId="{D2E78CB2-D5D4-44C4-B240-1F4BDEF4FEFA}" destId="{144E432E-9056-4C50-8721-FD944E35E663}" srcOrd="0" destOrd="0" presId="urn:microsoft.com/office/officeart/2005/8/layout/cycle1"/>
    <dgm:cxn modelId="{A59A70FB-86A1-4C8F-94FC-5A2F7933F304}" type="presOf" srcId="{B6F12818-B0F7-49BF-BB7F-D073DE3378A4}" destId="{DE408B69-D0EB-4ED1-AA2A-ACE579A84D52}" srcOrd="0" destOrd="0" presId="urn:microsoft.com/office/officeart/2005/8/layout/cycle1"/>
    <dgm:cxn modelId="{47D8A3CE-F962-4D2F-B585-7D940A06FDB6}" type="presOf" srcId="{C794E9DD-BC19-470D-B4EB-8F96342AA1E6}" destId="{F7292F53-E813-4AF7-B8BD-2F9C3900874D}" srcOrd="0" destOrd="0" presId="urn:microsoft.com/office/officeart/2005/8/layout/cycle1"/>
    <dgm:cxn modelId="{647AC148-88FC-4F1F-84AA-DA2696568E8C}" srcId="{7B981EA0-C9E6-4900-8DF5-710C7CFCA0BD}" destId="{EF3DEAED-A2AB-4E42-8C01-F425AD099B75}" srcOrd="4" destOrd="0" parTransId="{D8E47B24-A32C-4F71-9640-5ED3D14A4A0C}" sibTransId="{60FCAC28-352D-4F4C-8D2B-3F32648D1AD8}"/>
    <dgm:cxn modelId="{4A3E8AE0-DF73-4B12-AC32-3826D87AE853}" type="presOf" srcId="{EF3DEAED-A2AB-4E42-8C01-F425AD099B75}" destId="{6DB1186B-D567-4CC6-BDD7-2C6BD1289B90}" srcOrd="0" destOrd="0" presId="urn:microsoft.com/office/officeart/2005/8/layout/cycle1"/>
    <dgm:cxn modelId="{67C783D3-8F41-4B58-BD54-147D8AE29C1A}" type="presOf" srcId="{27DD03BD-83B4-4066-AA77-64E73763956B}" destId="{901EF32A-83EB-48C8-B67F-31F8378777F7}" srcOrd="0" destOrd="0" presId="urn:microsoft.com/office/officeart/2005/8/layout/cycle1"/>
    <dgm:cxn modelId="{1F991329-D242-4DDF-96AF-83B7B558075C}" type="presOf" srcId="{43C4F9BD-E2BB-4060-A115-B9BC9E0DA3C0}" destId="{7D091178-1022-414C-A4A7-57708E318D28}" srcOrd="0" destOrd="0" presId="urn:microsoft.com/office/officeart/2005/8/layout/cycle1"/>
    <dgm:cxn modelId="{98240CD2-DE43-4B08-B08A-7FB7023AA62E}" type="presOf" srcId="{400BB5C7-FCFE-4729-B11C-812C6FF0E1EF}" destId="{CC283853-0200-4B17-AB6F-0679DA9556DC}" srcOrd="0" destOrd="0" presId="urn:microsoft.com/office/officeart/2005/8/layout/cycle1"/>
    <dgm:cxn modelId="{19897C2C-2262-4497-84D8-F4DF49F05670}" type="presOf" srcId="{238CA5A9-A753-4208-B597-80E34FC975EB}" destId="{CC41EBA4-178D-42AB-BFFE-39C5397960BD}" srcOrd="0" destOrd="0" presId="urn:microsoft.com/office/officeart/2005/8/layout/cycle1"/>
    <dgm:cxn modelId="{A5276298-A591-4220-AC05-684E9769CFCB}" type="presOf" srcId="{5ACEC78F-0D7D-4159-8D69-7D18FF453C47}" destId="{7AAB36AD-D299-42D0-B47C-EF096EB7A538}" srcOrd="0" destOrd="0" presId="urn:microsoft.com/office/officeart/2005/8/layout/cycle1"/>
    <dgm:cxn modelId="{F917E778-2BDB-4DAA-B971-2E2191C48101}" srcId="{7B981EA0-C9E6-4900-8DF5-710C7CFCA0BD}" destId="{143D132A-5656-4884-8E15-D8B36717056E}" srcOrd="3" destOrd="0" parTransId="{CBA0BF48-9D50-47FD-8939-9B966A918124}" sibTransId="{B6F12818-B0F7-49BF-BB7F-D073DE3378A4}"/>
    <dgm:cxn modelId="{5B232918-3544-426F-B7F6-FB864348A44F}" srcId="{7B981EA0-C9E6-4900-8DF5-710C7CFCA0BD}" destId="{567FD15D-6E93-4665-B167-CF8E6ECC36D7}" srcOrd="5" destOrd="0" parTransId="{FDD663B7-B666-41BB-A9BC-8E116F38D6DB}" sibTransId="{C7E12941-56A9-4C75-8536-17F31A15FADF}"/>
    <dgm:cxn modelId="{827F155C-AC9E-4026-922A-7B6FA7A644BF}" type="presParOf" srcId="{501CD0F5-CE6B-4E25-BDBB-1979169AABF5}" destId="{7C7243C8-F10A-48CB-9293-9902F23B7C0C}" srcOrd="0" destOrd="0" presId="urn:microsoft.com/office/officeart/2005/8/layout/cycle1"/>
    <dgm:cxn modelId="{C6F70076-A947-4F2E-AAE8-EEB3D44A529F}" type="presParOf" srcId="{501CD0F5-CE6B-4E25-BDBB-1979169AABF5}" destId="{6ED7E196-687D-450F-AED7-B9BA0AAA4061}" srcOrd="1" destOrd="0" presId="urn:microsoft.com/office/officeart/2005/8/layout/cycle1"/>
    <dgm:cxn modelId="{03A749F4-FCC7-49B2-887E-9AB76F089108}" type="presParOf" srcId="{501CD0F5-CE6B-4E25-BDBB-1979169AABF5}" destId="{144E432E-9056-4C50-8721-FD944E35E663}" srcOrd="2" destOrd="0" presId="urn:microsoft.com/office/officeart/2005/8/layout/cycle1"/>
    <dgm:cxn modelId="{91D70F86-09F6-4D53-A2BB-4B9BFA47EC70}" type="presParOf" srcId="{501CD0F5-CE6B-4E25-BDBB-1979169AABF5}" destId="{658DC34E-00D8-4C57-AA06-1C21C06ED048}" srcOrd="3" destOrd="0" presId="urn:microsoft.com/office/officeart/2005/8/layout/cycle1"/>
    <dgm:cxn modelId="{EEACC849-F068-4B31-9850-2102DE110A3B}" type="presParOf" srcId="{501CD0F5-CE6B-4E25-BDBB-1979169AABF5}" destId="{7D091178-1022-414C-A4A7-57708E318D28}" srcOrd="4" destOrd="0" presId="urn:microsoft.com/office/officeart/2005/8/layout/cycle1"/>
    <dgm:cxn modelId="{78DDF854-F617-4B0D-BADE-418523477439}" type="presParOf" srcId="{501CD0F5-CE6B-4E25-BDBB-1979169AABF5}" destId="{167DC4B7-6D9C-4D7E-BB42-E9F8F6056A4D}" srcOrd="5" destOrd="0" presId="urn:microsoft.com/office/officeart/2005/8/layout/cycle1"/>
    <dgm:cxn modelId="{9D3FDC85-6A06-4ABC-85FC-28529BBE8670}" type="presParOf" srcId="{501CD0F5-CE6B-4E25-BDBB-1979169AABF5}" destId="{AEBF7E24-8BFB-4F61-B9BE-571CBA22FCF5}" srcOrd="6" destOrd="0" presId="urn:microsoft.com/office/officeart/2005/8/layout/cycle1"/>
    <dgm:cxn modelId="{EB63F807-B0B9-4D02-8AD9-4FCD7E1ECF43}" type="presParOf" srcId="{501CD0F5-CE6B-4E25-BDBB-1979169AABF5}" destId="{4DFAE8CA-5386-4ABE-913C-CEADE60DE823}" srcOrd="7" destOrd="0" presId="urn:microsoft.com/office/officeart/2005/8/layout/cycle1"/>
    <dgm:cxn modelId="{D9EA7A03-4EA6-4F52-ACC3-9D0FF1E60807}" type="presParOf" srcId="{501CD0F5-CE6B-4E25-BDBB-1979169AABF5}" destId="{30596957-5681-4434-A1CD-E030B9A25DCB}" srcOrd="8" destOrd="0" presId="urn:microsoft.com/office/officeart/2005/8/layout/cycle1"/>
    <dgm:cxn modelId="{631ECA15-AB57-4DA9-851B-2F047C59027A}" type="presParOf" srcId="{501CD0F5-CE6B-4E25-BDBB-1979169AABF5}" destId="{8BC36A91-B1CB-4771-8917-6722BE4853A1}" srcOrd="9" destOrd="0" presId="urn:microsoft.com/office/officeart/2005/8/layout/cycle1"/>
    <dgm:cxn modelId="{6DD0EAE0-8748-4E2E-A41B-81C7404ADAEC}" type="presParOf" srcId="{501CD0F5-CE6B-4E25-BDBB-1979169AABF5}" destId="{F84B7C99-E522-4D18-BD77-C560649F8D84}" srcOrd="10" destOrd="0" presId="urn:microsoft.com/office/officeart/2005/8/layout/cycle1"/>
    <dgm:cxn modelId="{0D22DC80-B3A9-485A-BFD1-67A3FC130989}" type="presParOf" srcId="{501CD0F5-CE6B-4E25-BDBB-1979169AABF5}" destId="{DE408B69-D0EB-4ED1-AA2A-ACE579A84D52}" srcOrd="11" destOrd="0" presId="urn:microsoft.com/office/officeart/2005/8/layout/cycle1"/>
    <dgm:cxn modelId="{4A3D9F42-B865-4124-AC36-16335140B62E}" type="presParOf" srcId="{501CD0F5-CE6B-4E25-BDBB-1979169AABF5}" destId="{370FC52F-ECA9-4B85-824F-93CE1D735839}" srcOrd="12" destOrd="0" presId="urn:microsoft.com/office/officeart/2005/8/layout/cycle1"/>
    <dgm:cxn modelId="{B62146B5-A359-47BD-AC48-77BACAA3FB29}" type="presParOf" srcId="{501CD0F5-CE6B-4E25-BDBB-1979169AABF5}" destId="{6DB1186B-D567-4CC6-BDD7-2C6BD1289B90}" srcOrd="13" destOrd="0" presId="urn:microsoft.com/office/officeart/2005/8/layout/cycle1"/>
    <dgm:cxn modelId="{E690DF36-70A0-481C-B268-EF65FF08555C}" type="presParOf" srcId="{501CD0F5-CE6B-4E25-BDBB-1979169AABF5}" destId="{BAE22D04-34F3-430C-9C3A-DE8BEF8A17CD}" srcOrd="14" destOrd="0" presId="urn:microsoft.com/office/officeart/2005/8/layout/cycle1"/>
    <dgm:cxn modelId="{C63252FB-0591-4BF0-B873-CDD61865DE92}" type="presParOf" srcId="{501CD0F5-CE6B-4E25-BDBB-1979169AABF5}" destId="{2AB827A3-0BA2-4459-8A1D-107E52305C97}" srcOrd="15" destOrd="0" presId="urn:microsoft.com/office/officeart/2005/8/layout/cycle1"/>
    <dgm:cxn modelId="{2BFDB85D-8545-4558-962E-4ABC32237040}" type="presParOf" srcId="{501CD0F5-CE6B-4E25-BDBB-1979169AABF5}" destId="{09CD6751-70AF-4AFD-93EC-A08D0CA245AC}" srcOrd="16" destOrd="0" presId="urn:microsoft.com/office/officeart/2005/8/layout/cycle1"/>
    <dgm:cxn modelId="{30EDE3CB-44E0-44F4-9997-9CC3A7376023}" type="presParOf" srcId="{501CD0F5-CE6B-4E25-BDBB-1979169AABF5}" destId="{40F648F9-0757-4F92-AE4E-5B7311AD2BB6}" srcOrd="17" destOrd="0" presId="urn:microsoft.com/office/officeart/2005/8/layout/cycle1"/>
    <dgm:cxn modelId="{7BC23CAF-1E5B-4BAF-9CA5-C2A220E1C6CD}" type="presParOf" srcId="{501CD0F5-CE6B-4E25-BDBB-1979169AABF5}" destId="{ABB4FF13-78FE-419F-A040-9D74D40A02A9}" srcOrd="18" destOrd="0" presId="urn:microsoft.com/office/officeart/2005/8/layout/cycle1"/>
    <dgm:cxn modelId="{8FE7A147-1F4D-41D7-B90B-234B0C1AF595}" type="presParOf" srcId="{501CD0F5-CE6B-4E25-BDBB-1979169AABF5}" destId="{CC41EBA4-178D-42AB-BFFE-39C5397960BD}" srcOrd="19" destOrd="0" presId="urn:microsoft.com/office/officeart/2005/8/layout/cycle1"/>
    <dgm:cxn modelId="{DD980F02-7759-40E0-95E8-D9EBDDF5D20A}" type="presParOf" srcId="{501CD0F5-CE6B-4E25-BDBB-1979169AABF5}" destId="{7AAB36AD-D299-42D0-B47C-EF096EB7A538}" srcOrd="20" destOrd="0" presId="urn:microsoft.com/office/officeart/2005/8/layout/cycle1"/>
    <dgm:cxn modelId="{00726084-4573-4C15-920A-57DAE13673C6}" type="presParOf" srcId="{501CD0F5-CE6B-4E25-BDBB-1979169AABF5}" destId="{EEAB2F84-5E08-4552-BFEA-128B887F642B}" srcOrd="21" destOrd="0" presId="urn:microsoft.com/office/officeart/2005/8/layout/cycle1"/>
    <dgm:cxn modelId="{51A54442-441D-492E-A24F-B1B6E6413F57}" type="presParOf" srcId="{501CD0F5-CE6B-4E25-BDBB-1979169AABF5}" destId="{F7292F53-E813-4AF7-B8BD-2F9C3900874D}" srcOrd="22" destOrd="0" presId="urn:microsoft.com/office/officeart/2005/8/layout/cycle1"/>
    <dgm:cxn modelId="{DEFE4734-EE54-43B2-8D73-F3CD31BADC10}" type="presParOf" srcId="{501CD0F5-CE6B-4E25-BDBB-1979169AABF5}" destId="{901EF32A-83EB-48C8-B67F-31F8378777F7}" srcOrd="23" destOrd="0" presId="urn:microsoft.com/office/officeart/2005/8/layout/cycle1"/>
    <dgm:cxn modelId="{CC3BF799-036A-4C52-890D-F5C48BBA29B8}" type="presParOf" srcId="{501CD0F5-CE6B-4E25-BDBB-1979169AABF5}" destId="{769C7632-CEA9-48DF-B700-C6D5535EF358}" srcOrd="24" destOrd="0" presId="urn:microsoft.com/office/officeart/2005/8/layout/cycle1"/>
    <dgm:cxn modelId="{B4690FB5-A1D9-47DF-88BA-E876C9A4940A}" type="presParOf" srcId="{501CD0F5-CE6B-4E25-BDBB-1979169AABF5}" destId="{CC283853-0200-4B17-AB6F-0679DA9556DC}" srcOrd="25" destOrd="0" presId="urn:microsoft.com/office/officeart/2005/8/layout/cycle1"/>
    <dgm:cxn modelId="{D328B8A2-41A4-49DB-A8E1-602E3B519931}" type="presParOf" srcId="{501CD0F5-CE6B-4E25-BDBB-1979169AABF5}" destId="{C8E90AEA-C648-497E-9E41-3587505AA92E}" srcOrd="26"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7E196-687D-450F-AED7-B9BA0AAA4061}">
      <dsp:nvSpPr>
        <dsp:cNvPr id="0" name=""/>
        <dsp:cNvSpPr/>
      </dsp:nvSpPr>
      <dsp:spPr>
        <a:xfrm>
          <a:off x="3236455" y="2862"/>
          <a:ext cx="1010694"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Mating (Nov)</a:t>
          </a:r>
          <a:endParaRPr lang="en-GB" sz="1800" kern="1200" dirty="0">
            <a:latin typeface="Calibri" pitchFamily="34" charset="0"/>
          </a:endParaRPr>
        </a:p>
      </dsp:txBody>
      <dsp:txXfrm>
        <a:off x="3236455" y="2862"/>
        <a:ext cx="1010694" cy="680007"/>
      </dsp:txXfrm>
    </dsp:sp>
    <dsp:sp modelId="{144E432E-9056-4C50-8721-FD944E35E663}">
      <dsp:nvSpPr>
        <dsp:cNvPr id="0" name=""/>
        <dsp:cNvSpPr/>
      </dsp:nvSpPr>
      <dsp:spPr>
        <a:xfrm>
          <a:off x="762855" y="71802"/>
          <a:ext cx="4512717" cy="4512717"/>
        </a:xfrm>
        <a:prstGeom prst="circularArrow">
          <a:avLst>
            <a:gd name="adj1" fmla="val 2938"/>
            <a:gd name="adj2" fmla="val 179825"/>
            <a:gd name="adj3" fmla="val 18937912"/>
            <a:gd name="adj4" fmla="val 18332160"/>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91178-1022-414C-A4A7-57708E318D28}">
      <dsp:nvSpPr>
        <dsp:cNvPr id="0" name=""/>
        <dsp:cNvSpPr/>
      </dsp:nvSpPr>
      <dsp:spPr>
        <a:xfrm>
          <a:off x="3404333" y="931804"/>
          <a:ext cx="2889077"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Post mating (Jan)</a:t>
          </a:r>
          <a:endParaRPr lang="en-GB" sz="1800" kern="1200" dirty="0">
            <a:latin typeface="Calibri" pitchFamily="34" charset="0"/>
          </a:endParaRPr>
        </a:p>
      </dsp:txBody>
      <dsp:txXfrm>
        <a:off x="3404333" y="931804"/>
        <a:ext cx="2889077" cy="680007"/>
      </dsp:txXfrm>
    </dsp:sp>
    <dsp:sp modelId="{167DC4B7-6D9C-4D7E-BB42-E9F8F6056A4D}">
      <dsp:nvSpPr>
        <dsp:cNvPr id="0" name=""/>
        <dsp:cNvSpPr/>
      </dsp:nvSpPr>
      <dsp:spPr>
        <a:xfrm>
          <a:off x="762855" y="71802"/>
          <a:ext cx="4512717" cy="4512717"/>
        </a:xfrm>
        <a:prstGeom prst="circularArrow">
          <a:avLst>
            <a:gd name="adj1" fmla="val 2938"/>
            <a:gd name="adj2" fmla="val 179825"/>
            <a:gd name="adj3" fmla="val 21463889"/>
            <a:gd name="adj4" fmla="val 20410796"/>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FAE8CA-5386-4ABE-913C-CEADE60DE823}">
      <dsp:nvSpPr>
        <dsp:cNvPr id="0" name=""/>
        <dsp:cNvSpPr/>
      </dsp:nvSpPr>
      <dsp:spPr>
        <a:xfrm>
          <a:off x="4081310" y="2355025"/>
          <a:ext cx="2037029"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Mid-pregnancy scanning (Feb)</a:t>
          </a:r>
          <a:endParaRPr lang="en-GB" sz="1800" kern="1200" dirty="0">
            <a:latin typeface="Calibri" pitchFamily="34" charset="0"/>
          </a:endParaRPr>
        </a:p>
      </dsp:txBody>
      <dsp:txXfrm>
        <a:off x="4081310" y="2355025"/>
        <a:ext cx="2037029" cy="680007"/>
      </dsp:txXfrm>
    </dsp:sp>
    <dsp:sp modelId="{30596957-5681-4434-A1CD-E030B9A25DCB}">
      <dsp:nvSpPr>
        <dsp:cNvPr id="0" name=""/>
        <dsp:cNvSpPr/>
      </dsp:nvSpPr>
      <dsp:spPr>
        <a:xfrm>
          <a:off x="762855" y="71802"/>
          <a:ext cx="4512717" cy="4512717"/>
        </a:xfrm>
        <a:prstGeom prst="circularArrow">
          <a:avLst>
            <a:gd name="adj1" fmla="val 2938"/>
            <a:gd name="adj2" fmla="val 179825"/>
            <a:gd name="adj3" fmla="val 2054388"/>
            <a:gd name="adj4" fmla="val 1172823"/>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4B7C99-E522-4D18-BD77-C560649F8D84}">
      <dsp:nvSpPr>
        <dsp:cNvPr id="0" name=""/>
        <dsp:cNvSpPr/>
      </dsp:nvSpPr>
      <dsp:spPr>
        <a:xfrm>
          <a:off x="3690796" y="3606585"/>
          <a:ext cx="1372879"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Pre-lambing (March)</a:t>
          </a:r>
          <a:endParaRPr lang="en-GB" sz="1800" kern="1200" dirty="0">
            <a:latin typeface="Calibri" pitchFamily="34" charset="0"/>
          </a:endParaRPr>
        </a:p>
      </dsp:txBody>
      <dsp:txXfrm>
        <a:off x="3690796" y="3606585"/>
        <a:ext cx="1372879" cy="680007"/>
      </dsp:txXfrm>
    </dsp:sp>
    <dsp:sp modelId="{DE408B69-D0EB-4ED1-AA2A-ACE579A84D52}">
      <dsp:nvSpPr>
        <dsp:cNvPr id="0" name=""/>
        <dsp:cNvSpPr/>
      </dsp:nvSpPr>
      <dsp:spPr>
        <a:xfrm>
          <a:off x="739591" y="81378"/>
          <a:ext cx="4512717" cy="4512717"/>
        </a:xfrm>
        <a:prstGeom prst="circularArrow">
          <a:avLst>
            <a:gd name="adj1" fmla="val 2938"/>
            <a:gd name="adj2" fmla="val 179825"/>
            <a:gd name="adj3" fmla="val 4253450"/>
            <a:gd name="adj4" fmla="val 4037167"/>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1186B-D567-4CC6-BDD7-2C6BD1289B90}">
      <dsp:nvSpPr>
        <dsp:cNvPr id="0" name=""/>
        <dsp:cNvSpPr/>
      </dsp:nvSpPr>
      <dsp:spPr>
        <a:xfrm>
          <a:off x="2478210" y="4103727"/>
          <a:ext cx="1104052"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Lambing</a:t>
          </a:r>
        </a:p>
        <a:p>
          <a:pPr lvl="0" algn="ctr" defTabSz="800100">
            <a:lnSpc>
              <a:spcPct val="90000"/>
            </a:lnSpc>
            <a:spcBef>
              <a:spcPct val="0"/>
            </a:spcBef>
            <a:spcAft>
              <a:spcPct val="35000"/>
            </a:spcAft>
          </a:pPr>
          <a:r>
            <a:rPr lang="en-GB" sz="1800" kern="1200" dirty="0" smtClean="0">
              <a:latin typeface="Calibri" pitchFamily="34" charset="0"/>
            </a:rPr>
            <a:t>(April)</a:t>
          </a:r>
          <a:endParaRPr lang="en-GB" sz="1800" kern="1200" dirty="0">
            <a:latin typeface="Calibri" pitchFamily="34" charset="0"/>
          </a:endParaRPr>
        </a:p>
      </dsp:txBody>
      <dsp:txXfrm>
        <a:off x="2478210" y="4103727"/>
        <a:ext cx="1104052" cy="680007"/>
      </dsp:txXfrm>
    </dsp:sp>
    <dsp:sp modelId="{BAE22D04-34F3-430C-9C3A-DE8BEF8A17CD}">
      <dsp:nvSpPr>
        <dsp:cNvPr id="0" name=""/>
        <dsp:cNvSpPr/>
      </dsp:nvSpPr>
      <dsp:spPr>
        <a:xfrm>
          <a:off x="784139" y="80550"/>
          <a:ext cx="4512717" cy="4512717"/>
        </a:xfrm>
        <a:prstGeom prst="circularArrow">
          <a:avLst>
            <a:gd name="adj1" fmla="val 2938"/>
            <a:gd name="adj2" fmla="val 179825"/>
            <a:gd name="adj3" fmla="val 6579515"/>
            <a:gd name="adj4" fmla="val 6326103"/>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D6751-70AF-4AFD-93EC-A08D0CA245AC}">
      <dsp:nvSpPr>
        <dsp:cNvPr id="0" name=""/>
        <dsp:cNvSpPr/>
      </dsp:nvSpPr>
      <dsp:spPr>
        <a:xfrm>
          <a:off x="789760" y="3606585"/>
          <a:ext cx="1742864"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8 weeks after lambing</a:t>
          </a:r>
          <a:endParaRPr lang="en-GB" sz="1800" kern="1200" dirty="0">
            <a:latin typeface="Calibri" pitchFamily="34" charset="0"/>
          </a:endParaRPr>
        </a:p>
      </dsp:txBody>
      <dsp:txXfrm>
        <a:off x="789760" y="3606585"/>
        <a:ext cx="1742864" cy="680007"/>
      </dsp:txXfrm>
    </dsp:sp>
    <dsp:sp modelId="{40F648F9-0757-4F92-AE4E-5B7311AD2BB6}">
      <dsp:nvSpPr>
        <dsp:cNvPr id="0" name=""/>
        <dsp:cNvSpPr/>
      </dsp:nvSpPr>
      <dsp:spPr>
        <a:xfrm>
          <a:off x="762855" y="71802"/>
          <a:ext cx="4512717" cy="4512717"/>
        </a:xfrm>
        <a:prstGeom prst="circularArrow">
          <a:avLst>
            <a:gd name="adj1" fmla="val 2938"/>
            <a:gd name="adj2" fmla="val 179825"/>
            <a:gd name="adj3" fmla="val 9447352"/>
            <a:gd name="adj4" fmla="val 8565787"/>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1EBA4-178D-42AB-BFFE-39C5397960BD}">
      <dsp:nvSpPr>
        <dsp:cNvPr id="0" name=""/>
        <dsp:cNvSpPr/>
      </dsp:nvSpPr>
      <dsp:spPr>
        <a:xfrm>
          <a:off x="260256" y="2355025"/>
          <a:ext cx="1356695"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Shearing (July)</a:t>
          </a:r>
          <a:endParaRPr lang="en-GB" sz="1800" kern="1200" dirty="0">
            <a:latin typeface="Calibri" pitchFamily="34" charset="0"/>
          </a:endParaRPr>
        </a:p>
      </dsp:txBody>
      <dsp:txXfrm>
        <a:off x="260256" y="2355025"/>
        <a:ext cx="1356695" cy="680007"/>
      </dsp:txXfrm>
    </dsp:sp>
    <dsp:sp modelId="{7AAB36AD-D299-42D0-B47C-EF096EB7A538}">
      <dsp:nvSpPr>
        <dsp:cNvPr id="0" name=""/>
        <dsp:cNvSpPr/>
      </dsp:nvSpPr>
      <dsp:spPr>
        <a:xfrm>
          <a:off x="762855" y="71802"/>
          <a:ext cx="4512717" cy="4512717"/>
        </a:xfrm>
        <a:prstGeom prst="circularArrow">
          <a:avLst>
            <a:gd name="adj1" fmla="val 2938"/>
            <a:gd name="adj2" fmla="val 179825"/>
            <a:gd name="adj3" fmla="val 11809378"/>
            <a:gd name="adj4" fmla="val 10756286"/>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92F53-E813-4AF7-B8BD-2F9C3900874D}">
      <dsp:nvSpPr>
        <dsp:cNvPr id="0" name=""/>
        <dsp:cNvSpPr/>
      </dsp:nvSpPr>
      <dsp:spPr>
        <a:xfrm>
          <a:off x="605199" y="931804"/>
          <a:ext cx="1168714"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Weaning (Aug)</a:t>
          </a:r>
          <a:endParaRPr lang="en-GB" sz="1800" kern="1200" dirty="0">
            <a:latin typeface="Calibri" pitchFamily="34" charset="0"/>
          </a:endParaRPr>
        </a:p>
      </dsp:txBody>
      <dsp:txXfrm>
        <a:off x="605199" y="931804"/>
        <a:ext cx="1168714" cy="680007"/>
      </dsp:txXfrm>
    </dsp:sp>
    <dsp:sp modelId="{901EF32A-83EB-48C8-B67F-31F8378777F7}">
      <dsp:nvSpPr>
        <dsp:cNvPr id="0" name=""/>
        <dsp:cNvSpPr/>
      </dsp:nvSpPr>
      <dsp:spPr>
        <a:xfrm>
          <a:off x="762855" y="71802"/>
          <a:ext cx="4512717" cy="4512717"/>
        </a:xfrm>
        <a:prstGeom prst="circularArrow">
          <a:avLst>
            <a:gd name="adj1" fmla="val 2938"/>
            <a:gd name="adj2" fmla="val 179825"/>
            <a:gd name="adj3" fmla="val 13689006"/>
            <a:gd name="adj4" fmla="val 13282262"/>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83853-0200-4B17-AB6F-0679DA9556DC}">
      <dsp:nvSpPr>
        <dsp:cNvPr id="0" name=""/>
        <dsp:cNvSpPr/>
      </dsp:nvSpPr>
      <dsp:spPr>
        <a:xfrm>
          <a:off x="1624884" y="2862"/>
          <a:ext cx="1343483" cy="68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Sales (Sept/Oct)</a:t>
          </a:r>
          <a:endParaRPr lang="en-GB" sz="1800" kern="1200" dirty="0">
            <a:latin typeface="Calibri" pitchFamily="34" charset="0"/>
          </a:endParaRPr>
        </a:p>
      </dsp:txBody>
      <dsp:txXfrm>
        <a:off x="1624884" y="2862"/>
        <a:ext cx="1343483" cy="680007"/>
      </dsp:txXfrm>
    </dsp:sp>
    <dsp:sp modelId="{C8E90AEA-C648-497E-9E41-3587505AA92E}">
      <dsp:nvSpPr>
        <dsp:cNvPr id="0" name=""/>
        <dsp:cNvSpPr/>
      </dsp:nvSpPr>
      <dsp:spPr>
        <a:xfrm>
          <a:off x="762855" y="71802"/>
          <a:ext cx="4512717" cy="4512717"/>
        </a:xfrm>
        <a:prstGeom prst="circularArrow">
          <a:avLst>
            <a:gd name="adj1" fmla="val 2938"/>
            <a:gd name="adj2" fmla="val 179825"/>
            <a:gd name="adj3" fmla="val 16374290"/>
            <a:gd name="adj4" fmla="val 16117255"/>
            <a:gd name="adj5" fmla="val 3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0995" cy="492522"/>
          </a:xfrm>
          <a:prstGeom prst="rect">
            <a:avLst/>
          </a:prstGeom>
        </p:spPr>
        <p:txBody>
          <a:bodyPr vert="horz" lIns="89922" tIns="44961" rIns="89922" bIns="44961" rtlCol="0"/>
          <a:lstStyle>
            <a:lvl1pPr algn="l" fontAlgn="auto">
              <a:spcBef>
                <a:spcPts val="0"/>
              </a:spcBef>
              <a:spcAft>
                <a:spcPts val="0"/>
              </a:spcAft>
              <a:defRPr sz="1200">
                <a:latin typeface="+mn-lt"/>
                <a:ea typeface="+mn-ea"/>
                <a:cs typeface="+mn-cs"/>
              </a:defRPr>
            </a:lvl1pPr>
          </a:lstStyle>
          <a:p>
            <a:pPr>
              <a:defRPr/>
            </a:pPr>
            <a:endParaRPr lang="en-US" dirty="0">
              <a:latin typeface="Calibri" pitchFamily="34" charset="0"/>
            </a:endParaRPr>
          </a:p>
        </p:txBody>
      </p:sp>
      <p:sp>
        <p:nvSpPr>
          <p:cNvPr id="3" name="Date Placeholder 2"/>
          <p:cNvSpPr>
            <a:spLocks noGrp="1"/>
          </p:cNvSpPr>
          <p:nvPr>
            <p:ph type="dt" sz="quarter" idx="1"/>
          </p:nvPr>
        </p:nvSpPr>
        <p:spPr>
          <a:xfrm>
            <a:off x="3765917" y="0"/>
            <a:ext cx="2880995" cy="492522"/>
          </a:xfrm>
          <a:prstGeom prst="rect">
            <a:avLst/>
          </a:prstGeom>
        </p:spPr>
        <p:txBody>
          <a:bodyPr vert="horz" lIns="89922" tIns="44961" rIns="89922" bIns="44961" rtlCol="0"/>
          <a:lstStyle>
            <a:lvl1pPr algn="r" fontAlgn="auto">
              <a:spcBef>
                <a:spcPts val="0"/>
              </a:spcBef>
              <a:spcAft>
                <a:spcPts val="0"/>
              </a:spcAft>
              <a:defRPr sz="1200">
                <a:latin typeface="+mn-lt"/>
                <a:ea typeface="+mn-ea"/>
                <a:cs typeface="+mn-cs"/>
              </a:defRPr>
            </a:lvl1pPr>
          </a:lstStyle>
          <a:p>
            <a:pPr>
              <a:defRPr/>
            </a:pPr>
            <a:fld id="{2C7374F1-FEA4-CD44-A9B8-6588555623C5}" type="datetimeFigureOut">
              <a:rPr lang="en-US">
                <a:latin typeface="Calibri" pitchFamily="34" charset="0"/>
              </a:rPr>
              <a:pPr>
                <a:defRPr/>
              </a:pPr>
              <a:t>9/1/2017</a:t>
            </a:fld>
            <a:endParaRPr lang="en-US" dirty="0">
              <a:latin typeface="Calibri" pitchFamily="34" charset="0"/>
            </a:endParaRPr>
          </a:p>
        </p:txBody>
      </p:sp>
      <p:sp>
        <p:nvSpPr>
          <p:cNvPr id="4" name="Footer Placeholder 3"/>
          <p:cNvSpPr>
            <a:spLocks noGrp="1"/>
          </p:cNvSpPr>
          <p:nvPr>
            <p:ph type="ftr" sz="quarter" idx="2"/>
          </p:nvPr>
        </p:nvSpPr>
        <p:spPr>
          <a:xfrm>
            <a:off x="0" y="9356207"/>
            <a:ext cx="2880995" cy="492522"/>
          </a:xfrm>
          <a:prstGeom prst="rect">
            <a:avLst/>
          </a:prstGeom>
        </p:spPr>
        <p:txBody>
          <a:bodyPr vert="horz" lIns="89922" tIns="44961" rIns="89922" bIns="44961" rtlCol="0" anchor="b"/>
          <a:lstStyle>
            <a:lvl1pPr algn="l" fontAlgn="auto">
              <a:spcBef>
                <a:spcPts val="0"/>
              </a:spcBef>
              <a:spcAft>
                <a:spcPts val="0"/>
              </a:spcAft>
              <a:defRPr sz="1200">
                <a:latin typeface="+mn-lt"/>
                <a:ea typeface="+mn-ea"/>
                <a:cs typeface="+mn-cs"/>
              </a:defRPr>
            </a:lvl1pPr>
          </a:lstStyle>
          <a:p>
            <a:pPr>
              <a:defRPr/>
            </a:pPr>
            <a:endParaRPr lang="en-US" dirty="0">
              <a:latin typeface="Calibri" pitchFamily="34" charset="0"/>
            </a:endParaRPr>
          </a:p>
        </p:txBody>
      </p:sp>
      <p:sp>
        <p:nvSpPr>
          <p:cNvPr id="5" name="Slide Number Placeholder 4"/>
          <p:cNvSpPr>
            <a:spLocks noGrp="1"/>
          </p:cNvSpPr>
          <p:nvPr>
            <p:ph type="sldNum" sz="quarter" idx="3"/>
          </p:nvPr>
        </p:nvSpPr>
        <p:spPr>
          <a:xfrm>
            <a:off x="3765917" y="9356207"/>
            <a:ext cx="2880995" cy="492522"/>
          </a:xfrm>
          <a:prstGeom prst="rect">
            <a:avLst/>
          </a:prstGeom>
        </p:spPr>
        <p:txBody>
          <a:bodyPr vert="horz" lIns="89922" tIns="44961" rIns="89922" bIns="44961" rtlCol="0" anchor="b"/>
          <a:lstStyle>
            <a:lvl1pPr algn="r" fontAlgn="auto">
              <a:spcBef>
                <a:spcPts val="0"/>
              </a:spcBef>
              <a:spcAft>
                <a:spcPts val="0"/>
              </a:spcAft>
              <a:defRPr sz="1200">
                <a:latin typeface="+mn-lt"/>
                <a:ea typeface="+mn-ea"/>
                <a:cs typeface="+mn-cs"/>
              </a:defRPr>
            </a:lvl1pPr>
          </a:lstStyle>
          <a:p>
            <a:pPr>
              <a:defRPr/>
            </a:pPr>
            <a:fld id="{1CD2D47C-2FA2-DC48-9AE2-FEE5FA7B0383}" type="slidenum">
              <a:rPr lang="en-US">
                <a:latin typeface="Calibri" pitchFamily="34" charset="0"/>
              </a:rPr>
              <a:pPr>
                <a:defRPr/>
              </a:pPr>
              <a:t>‹#›</a:t>
            </a:fld>
            <a:endParaRPr lang="en-US" dirty="0">
              <a:latin typeface="Calibri" pitchFamily="34" charset="0"/>
            </a:endParaRPr>
          </a:p>
        </p:txBody>
      </p:sp>
    </p:spTree>
    <p:extLst>
      <p:ext uri="{BB962C8B-B14F-4D97-AF65-F5344CB8AC3E}">
        <p14:creationId xmlns:p14="http://schemas.microsoft.com/office/powerpoint/2010/main" val="122316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0995" cy="492522"/>
          </a:xfrm>
          <a:prstGeom prst="rect">
            <a:avLst/>
          </a:prstGeom>
        </p:spPr>
        <p:txBody>
          <a:bodyPr vert="horz" lIns="89922" tIns="44961" rIns="89922" bIns="44961" rtlCol="0"/>
          <a:lstStyle>
            <a:lvl1pPr algn="l">
              <a:defRPr sz="1200">
                <a:latin typeface="Calibri" pitchFamily="34" charset="0"/>
              </a:defRPr>
            </a:lvl1pPr>
          </a:lstStyle>
          <a:p>
            <a:endParaRPr lang="en-US" dirty="0"/>
          </a:p>
        </p:txBody>
      </p:sp>
      <p:sp>
        <p:nvSpPr>
          <p:cNvPr id="3" name="Date Placeholder 2"/>
          <p:cNvSpPr>
            <a:spLocks noGrp="1"/>
          </p:cNvSpPr>
          <p:nvPr>
            <p:ph type="dt" idx="1"/>
          </p:nvPr>
        </p:nvSpPr>
        <p:spPr>
          <a:xfrm>
            <a:off x="3765917" y="0"/>
            <a:ext cx="2880995" cy="492522"/>
          </a:xfrm>
          <a:prstGeom prst="rect">
            <a:avLst/>
          </a:prstGeom>
        </p:spPr>
        <p:txBody>
          <a:bodyPr vert="horz" lIns="89922" tIns="44961" rIns="89922" bIns="44961" rtlCol="0"/>
          <a:lstStyle>
            <a:lvl1pPr algn="r">
              <a:defRPr sz="1200">
                <a:latin typeface="Calibri" pitchFamily="34" charset="0"/>
              </a:defRPr>
            </a:lvl1pPr>
          </a:lstStyle>
          <a:p>
            <a:fld id="{8E737011-97A8-478E-8D19-C98BF6646108}" type="datetimeFigureOut">
              <a:rPr lang="en-US" smtClean="0"/>
              <a:pPr/>
              <a:t>9/1/2017</a:t>
            </a:fld>
            <a:endParaRPr lang="en-US" dirty="0"/>
          </a:p>
        </p:txBody>
      </p:sp>
      <p:sp>
        <p:nvSpPr>
          <p:cNvPr id="4" name="Slide Image Placeholder 3"/>
          <p:cNvSpPr>
            <a:spLocks noGrp="1" noRot="1" noChangeAspect="1"/>
          </p:cNvSpPr>
          <p:nvPr>
            <p:ph type="sldImg" idx="2"/>
          </p:nvPr>
        </p:nvSpPr>
        <p:spPr>
          <a:xfrm>
            <a:off x="862013" y="739775"/>
            <a:ext cx="4924425" cy="3694113"/>
          </a:xfrm>
          <a:prstGeom prst="rect">
            <a:avLst/>
          </a:prstGeom>
          <a:noFill/>
          <a:ln w="12700">
            <a:solidFill>
              <a:prstClr val="black"/>
            </a:solidFill>
          </a:ln>
        </p:spPr>
        <p:txBody>
          <a:bodyPr vert="horz" lIns="89922" tIns="44961" rIns="89922" bIns="44961" rtlCol="0" anchor="ctr"/>
          <a:lstStyle/>
          <a:p>
            <a:endParaRPr lang="en-US" dirty="0"/>
          </a:p>
        </p:txBody>
      </p:sp>
      <p:sp>
        <p:nvSpPr>
          <p:cNvPr id="5" name="Notes Placeholder 4"/>
          <p:cNvSpPr>
            <a:spLocks noGrp="1"/>
          </p:cNvSpPr>
          <p:nvPr>
            <p:ph type="body" sz="quarter" idx="3"/>
          </p:nvPr>
        </p:nvSpPr>
        <p:spPr>
          <a:xfrm>
            <a:off x="664845" y="4678958"/>
            <a:ext cx="5318760" cy="4432697"/>
          </a:xfrm>
          <a:prstGeom prst="rect">
            <a:avLst/>
          </a:prstGeom>
        </p:spPr>
        <p:txBody>
          <a:bodyPr vert="horz" lIns="89922" tIns="44961" rIns="89922" bIns="4496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356207"/>
            <a:ext cx="2880995" cy="492522"/>
          </a:xfrm>
          <a:prstGeom prst="rect">
            <a:avLst/>
          </a:prstGeom>
        </p:spPr>
        <p:txBody>
          <a:bodyPr vert="horz" lIns="89922" tIns="44961" rIns="89922" bIns="44961" rtlCol="0" anchor="b"/>
          <a:lstStyle>
            <a:lvl1pPr algn="l">
              <a:defRPr sz="1200">
                <a:latin typeface="Calibri" pitchFamily="34" charset="0"/>
              </a:defRPr>
            </a:lvl1pPr>
          </a:lstStyle>
          <a:p>
            <a:endParaRPr lang="en-US" dirty="0"/>
          </a:p>
        </p:txBody>
      </p:sp>
      <p:sp>
        <p:nvSpPr>
          <p:cNvPr id="7" name="Slide Number Placeholder 6"/>
          <p:cNvSpPr>
            <a:spLocks noGrp="1"/>
          </p:cNvSpPr>
          <p:nvPr>
            <p:ph type="sldNum" sz="quarter" idx="5"/>
          </p:nvPr>
        </p:nvSpPr>
        <p:spPr>
          <a:xfrm>
            <a:off x="3765917" y="9356207"/>
            <a:ext cx="2880995" cy="492522"/>
          </a:xfrm>
          <a:prstGeom prst="rect">
            <a:avLst/>
          </a:prstGeom>
        </p:spPr>
        <p:txBody>
          <a:bodyPr vert="horz" lIns="89922" tIns="44961" rIns="89922" bIns="44961" rtlCol="0" anchor="b"/>
          <a:lstStyle>
            <a:lvl1pPr algn="r">
              <a:defRPr sz="1200">
                <a:latin typeface="Calibri" pitchFamily="34" charset="0"/>
              </a:defRPr>
            </a:lvl1pPr>
          </a:lstStyle>
          <a:p>
            <a:fld id="{689DDCE0-379A-4DFC-9133-ED2E8902FB34}" type="slidenum">
              <a:rPr lang="en-US" smtClean="0"/>
              <a:pPr/>
              <a:t>‹#›</a:t>
            </a:fld>
            <a:endParaRPr lang="en-US" dirty="0"/>
          </a:p>
        </p:txBody>
      </p:sp>
    </p:spTree>
    <p:extLst>
      <p:ext uri="{BB962C8B-B14F-4D97-AF65-F5344CB8AC3E}">
        <p14:creationId xmlns:p14="http://schemas.microsoft.com/office/powerpoint/2010/main" val="48462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itchFamily="34" charset="0"/>
        <a:ea typeface="+mn-ea"/>
        <a:cs typeface="+mn-cs"/>
      </a:defRPr>
    </a:lvl1pPr>
    <a:lvl2pPr marL="457200" algn="l" defTabSz="914400" rtl="0" eaLnBrk="1" latinLnBrk="0" hangingPunct="1">
      <a:defRPr sz="1200" kern="1200">
        <a:solidFill>
          <a:schemeClr val="tx1"/>
        </a:solidFill>
        <a:latin typeface="Calibri" pitchFamily="34" charset="0"/>
        <a:ea typeface="+mn-ea"/>
        <a:cs typeface="+mn-cs"/>
      </a:defRPr>
    </a:lvl2pPr>
    <a:lvl3pPr marL="914400" algn="l" defTabSz="914400" rtl="0" eaLnBrk="1" latinLnBrk="0" hangingPunct="1">
      <a:defRPr sz="1200" kern="1200">
        <a:solidFill>
          <a:schemeClr val="tx1"/>
        </a:solidFill>
        <a:latin typeface="Calibri" pitchFamily="34" charset="0"/>
        <a:ea typeface="+mn-ea"/>
        <a:cs typeface="+mn-cs"/>
      </a:defRPr>
    </a:lvl3pPr>
    <a:lvl4pPr marL="1371600" algn="l" defTabSz="914400" rtl="0" eaLnBrk="1" latinLnBrk="0" hangingPunct="1">
      <a:defRPr sz="1200" kern="1200">
        <a:solidFill>
          <a:schemeClr val="tx1"/>
        </a:solidFill>
        <a:latin typeface="Calibri" pitchFamily="34" charset="0"/>
        <a:ea typeface="+mn-ea"/>
        <a:cs typeface="+mn-cs"/>
      </a:defRPr>
    </a:lvl4pPr>
    <a:lvl5pPr marL="1828800" algn="l" defTabSz="914400" rtl="0" eaLnBrk="1" latinLnBrk="0" hangingPunct="1">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a:p>
            <a:r>
              <a:rPr lang="en-GB" sz="1600" dirty="0"/>
              <a:t>Good afternoon, today I’d like to present some findings from  recent studies we carried out on  three farms in Scotland and Northern England where we’ve been looking at ways to improve the uptake of TST by sheep farmers. </a:t>
            </a:r>
          </a:p>
          <a:p>
            <a:endParaRPr lang="en-GB" sz="1600" dirty="0"/>
          </a:p>
          <a:p>
            <a:r>
              <a:rPr lang="en-GB" sz="1600" dirty="0"/>
              <a:t>There are a number of approaches to slowing anthelmintic resistance, and we have been concentrating on TST using the Happy Factor weight prediction method developed at Moredun.</a:t>
            </a:r>
          </a:p>
          <a:p>
            <a:endParaRPr lang="en-GB" sz="1600" dirty="0"/>
          </a:p>
        </p:txBody>
      </p:sp>
      <p:sp>
        <p:nvSpPr>
          <p:cNvPr id="4" name="Slide Number Placeholder 3"/>
          <p:cNvSpPr>
            <a:spLocks noGrp="1"/>
          </p:cNvSpPr>
          <p:nvPr>
            <p:ph type="sldNum" sz="quarter" idx="10"/>
          </p:nvPr>
        </p:nvSpPr>
        <p:spPr/>
        <p:txBody>
          <a:bodyPr/>
          <a:lstStyle/>
          <a:p>
            <a:fld id="{689DDCE0-379A-4DFC-9133-ED2E8902FB34}" type="slidenum">
              <a:rPr lang="en-US" smtClean="0"/>
              <a:pPr/>
              <a:t>1</a:t>
            </a:fld>
            <a:endParaRPr lang="en-US" dirty="0"/>
          </a:p>
        </p:txBody>
      </p:sp>
    </p:spTree>
    <p:extLst>
      <p:ext uri="{BB962C8B-B14F-4D97-AF65-F5344CB8AC3E}">
        <p14:creationId xmlns:p14="http://schemas.microsoft.com/office/powerpoint/2010/main" val="62735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862013" y="738188"/>
            <a:ext cx="4924425" cy="3694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solidFill>
                  <a:srgbClr val="00B050"/>
                </a:solidFill>
              </a:rPr>
              <a:t>Say</a:t>
            </a:r>
            <a:r>
              <a:rPr lang="en-GB" altLang="en-US" baseline="0" dirty="0" smtClean="0">
                <a:solidFill>
                  <a:srgbClr val="00B050"/>
                </a:solidFill>
              </a:rPr>
              <a:t> one of the flock is 900 animals – this is the one being presented here.</a:t>
            </a:r>
          </a:p>
          <a:p>
            <a:pPr eaLnBrk="1" hangingPunct="1">
              <a:spcBef>
                <a:spcPct val="0"/>
              </a:spcBef>
            </a:pPr>
            <a:r>
              <a:rPr lang="en-GB" altLang="en-US" baseline="0" dirty="0" smtClean="0">
                <a:solidFill>
                  <a:srgbClr val="00B050"/>
                </a:solidFill>
              </a:rPr>
              <a:t>2 management systems – all animals are together except at key handling times.</a:t>
            </a:r>
          </a:p>
          <a:p>
            <a:pPr eaLnBrk="1" hangingPunct="1">
              <a:spcBef>
                <a:spcPct val="0"/>
              </a:spcBef>
            </a:pPr>
            <a:endParaRPr lang="en-GB" altLang="en-US" baseline="0" dirty="0" smtClean="0">
              <a:solidFill>
                <a:srgbClr val="00B050"/>
              </a:solidFill>
            </a:endParaRPr>
          </a:p>
          <a:p>
            <a:pPr eaLnBrk="1" hangingPunct="1">
              <a:spcBef>
                <a:spcPct val="0"/>
              </a:spcBef>
            </a:pPr>
            <a:r>
              <a:rPr lang="en-GB" altLang="en-US" baseline="0" dirty="0" smtClean="0">
                <a:solidFill>
                  <a:srgbClr val="00B050"/>
                </a:solidFill>
              </a:rPr>
              <a:t>2 handling management : describe</a:t>
            </a:r>
          </a:p>
          <a:p>
            <a:pPr eaLnBrk="1" hangingPunct="1">
              <a:spcBef>
                <a:spcPct val="0"/>
              </a:spcBef>
            </a:pPr>
            <a:r>
              <a:rPr lang="en-GB" altLang="en-US" baseline="0" dirty="0" smtClean="0">
                <a:solidFill>
                  <a:srgbClr val="00B050"/>
                </a:solidFill>
              </a:rPr>
              <a:t>Then describe the 2 key times when management of animals is different</a:t>
            </a:r>
          </a:p>
          <a:p>
            <a:pPr eaLnBrk="1" hangingPunct="1">
              <a:spcBef>
                <a:spcPct val="0"/>
              </a:spcBef>
            </a:pPr>
            <a:endParaRPr lang="en-GB" altLang="en-US" baseline="0" dirty="0" smtClean="0">
              <a:solidFill>
                <a:srgbClr val="00B050"/>
              </a:solidFill>
            </a:endParaRPr>
          </a:p>
          <a:p>
            <a:pPr eaLnBrk="1" hangingPunct="1">
              <a:spcBef>
                <a:spcPct val="0"/>
              </a:spcBef>
            </a:pPr>
            <a:r>
              <a:rPr lang="en-GB" altLang="en-US" baseline="0" dirty="0" smtClean="0">
                <a:solidFill>
                  <a:srgbClr val="00B050"/>
                </a:solidFill>
              </a:rPr>
              <a:t>Say record labour at every task.</a:t>
            </a:r>
            <a:endParaRPr lang="en-GB" altLang="en-US" dirty="0" smtClean="0">
              <a:solidFill>
                <a:srgbClr val="00B050"/>
              </a:solidFill>
            </a:endParaRPr>
          </a:p>
        </p:txBody>
      </p:sp>
    </p:spTree>
    <p:extLst>
      <p:ext uri="{BB962C8B-B14F-4D97-AF65-F5344CB8AC3E}">
        <p14:creationId xmlns:p14="http://schemas.microsoft.com/office/powerpoint/2010/main" val="1888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a:t>
            </a:r>
            <a:r>
              <a:rPr lang="en-GB" baseline="0" dirty="0" smtClean="0"/>
              <a:t> through the circle – to explain how the sheep year works in Scotland in extensive systems.</a:t>
            </a:r>
          </a:p>
          <a:p>
            <a:endParaRPr lang="en-GB" baseline="0" dirty="0" smtClean="0"/>
          </a:p>
          <a:p>
            <a:r>
              <a:rPr lang="en-GB" baseline="0" dirty="0" smtClean="0"/>
              <a:t>Then say that animals are a</a:t>
            </a:r>
            <a:r>
              <a:rPr lang="en-GB" dirty="0" smtClean="0"/>
              <a:t>ll handled</a:t>
            </a:r>
            <a:r>
              <a:rPr lang="en-GB" baseline="0" dirty="0" smtClean="0"/>
              <a:t> at these times but one with classic weigh crate, the other with EID sorter - + specific different management at these 4 times. (but not talk about it in the presentation)</a:t>
            </a:r>
            <a:endParaRPr lang="en-GB" dirty="0"/>
          </a:p>
        </p:txBody>
      </p:sp>
      <p:sp>
        <p:nvSpPr>
          <p:cNvPr id="4" name="Slide Number Placeholder 3"/>
          <p:cNvSpPr>
            <a:spLocks noGrp="1"/>
          </p:cNvSpPr>
          <p:nvPr>
            <p:ph type="sldNum" sz="quarter" idx="10"/>
          </p:nvPr>
        </p:nvSpPr>
        <p:spPr/>
        <p:txBody>
          <a:bodyPr/>
          <a:lstStyle/>
          <a:p>
            <a:fld id="{7272B163-BCE9-482B-B3AC-83C60E3D8413}" type="slidenum">
              <a:rPr lang="en-GB" smtClean="0"/>
              <a:t>6</a:t>
            </a:fld>
            <a:endParaRPr lang="en-GB"/>
          </a:p>
        </p:txBody>
      </p:sp>
    </p:spTree>
    <p:extLst>
      <p:ext uri="{BB962C8B-B14F-4D97-AF65-F5344CB8AC3E}">
        <p14:creationId xmlns:p14="http://schemas.microsoft.com/office/powerpoint/2010/main" val="198642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the Estimated treatment thresholds generated by the ROC analysis.</a:t>
            </a:r>
          </a:p>
          <a:p>
            <a:endParaRPr lang="en-GB" dirty="0"/>
          </a:p>
          <a:p>
            <a:r>
              <a:rPr lang="en-GB" dirty="0" smtClean="0"/>
              <a:t>Farm 1 is the original site, and somewhat surprisingly, the Estimated threshold here is higher than the Standard value.</a:t>
            </a:r>
          </a:p>
          <a:p>
            <a:endParaRPr lang="en-GB" dirty="0"/>
          </a:p>
          <a:p>
            <a:r>
              <a:rPr lang="en-GB" dirty="0" smtClean="0"/>
              <a:t>In fact, all of the farms with the exception of farm 3 (which is the other research farm,  and uses two breeds grazing on upland and hill pastures) has a higher Estimated threshold than the Standard value.</a:t>
            </a:r>
          </a:p>
          <a:p>
            <a:endParaRPr lang="en-GB" dirty="0"/>
          </a:p>
          <a:p>
            <a:r>
              <a:rPr lang="en-GB" dirty="0" smtClean="0"/>
              <a:t>So what effect would there be if we used these thresholds rather than the standard 0.66?</a:t>
            </a:r>
            <a:endParaRPr lang="en-GB" dirty="0"/>
          </a:p>
        </p:txBody>
      </p:sp>
      <p:sp>
        <p:nvSpPr>
          <p:cNvPr id="4" name="Slide Number Placeholder 3"/>
          <p:cNvSpPr>
            <a:spLocks noGrp="1"/>
          </p:cNvSpPr>
          <p:nvPr>
            <p:ph type="sldNum" sz="quarter" idx="10"/>
          </p:nvPr>
        </p:nvSpPr>
        <p:spPr/>
        <p:txBody>
          <a:bodyPr/>
          <a:lstStyle/>
          <a:p>
            <a:fld id="{689DDCE0-379A-4DFC-9133-ED2E8902FB34}" type="slidenum">
              <a:rPr lang="en-US" smtClean="0"/>
              <a:pPr/>
              <a:t>9</a:t>
            </a:fld>
            <a:endParaRPr lang="en-US" dirty="0"/>
          </a:p>
        </p:txBody>
      </p:sp>
    </p:spTree>
    <p:extLst>
      <p:ext uri="{BB962C8B-B14F-4D97-AF65-F5344CB8AC3E}">
        <p14:creationId xmlns:p14="http://schemas.microsoft.com/office/powerpoint/2010/main" val="407052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want to scale up to typical extensive systems in Scotland, where  the </a:t>
            </a:r>
            <a:r>
              <a:rPr lang="en-GB" baseline="0" dirty="0" smtClean="0"/>
              <a:t>average flock size is around 1200 ewes with 1000 lambs, this is what we get in terms of labour savings.</a:t>
            </a:r>
            <a:endParaRPr lang="en-GB" dirty="0"/>
          </a:p>
        </p:txBody>
      </p:sp>
      <p:sp>
        <p:nvSpPr>
          <p:cNvPr id="4" name="Slide Number Placeholder 3"/>
          <p:cNvSpPr>
            <a:spLocks noGrp="1"/>
          </p:cNvSpPr>
          <p:nvPr>
            <p:ph type="sldNum" sz="quarter" idx="10"/>
          </p:nvPr>
        </p:nvSpPr>
        <p:spPr/>
        <p:txBody>
          <a:bodyPr/>
          <a:lstStyle/>
          <a:p>
            <a:fld id="{155679BA-E24D-425B-88A0-F959C0F6901C}" type="slidenum">
              <a:rPr lang="en-GB" smtClean="0"/>
              <a:pPr/>
              <a:t>12</a:t>
            </a:fld>
            <a:endParaRPr lang="en-GB"/>
          </a:p>
        </p:txBody>
      </p:sp>
    </p:spTree>
    <p:extLst>
      <p:ext uri="{BB962C8B-B14F-4D97-AF65-F5344CB8AC3E}">
        <p14:creationId xmlns:p14="http://schemas.microsoft.com/office/powerpoint/2010/main" val="410447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shows us the number of treatments we would have given, </a:t>
            </a:r>
          </a:p>
          <a:p>
            <a:endParaRPr lang="en-GB" dirty="0" smtClean="0"/>
          </a:p>
          <a:p>
            <a:r>
              <a:rPr lang="en-GB" dirty="0" smtClean="0"/>
              <a:t>Since the data we used here was from individual animal treatments the actual figure without TST was 1 treatment per animal, so each farm would have treated less at either threshold.</a:t>
            </a:r>
          </a:p>
          <a:p>
            <a:endParaRPr lang="en-GB" dirty="0"/>
          </a:p>
          <a:p>
            <a:r>
              <a:rPr lang="en-GB" dirty="0"/>
              <a:t>T</a:t>
            </a:r>
            <a:r>
              <a:rPr lang="en-GB" dirty="0" smtClean="0"/>
              <a:t>he farms where the threshold was higher would all have treated significantly more animals  compared with standard threshold TST(P&lt;0.05, ANOVA of treat = 1, no treat = 0), the only exception being Farm 3, where the threshold was slightly lower and thus slightly fewer treatments were predicted.</a:t>
            </a:r>
          </a:p>
          <a:p>
            <a:endParaRPr lang="en-GB" dirty="0"/>
          </a:p>
          <a:p>
            <a:r>
              <a:rPr lang="en-GB" dirty="0" smtClean="0"/>
              <a:t>The key question we can take from this however, is would these increased treatments have had any effect on productivity? </a:t>
            </a:r>
          </a:p>
          <a:p>
            <a:endParaRPr lang="en-GB" dirty="0"/>
          </a:p>
          <a:p>
            <a:r>
              <a:rPr lang="en-GB" dirty="0" smtClean="0"/>
              <a:t>These extra treatments would be given to animals with efficiencies close to the point where treatment becomes effective, and so are likely to be of marginal value in terms of production gains.</a:t>
            </a:r>
            <a:endParaRPr lang="en-GB" dirty="0"/>
          </a:p>
        </p:txBody>
      </p:sp>
      <p:sp>
        <p:nvSpPr>
          <p:cNvPr id="4" name="Slide Number Placeholder 3"/>
          <p:cNvSpPr>
            <a:spLocks noGrp="1"/>
          </p:cNvSpPr>
          <p:nvPr>
            <p:ph type="sldNum" sz="quarter" idx="10"/>
          </p:nvPr>
        </p:nvSpPr>
        <p:spPr/>
        <p:txBody>
          <a:bodyPr/>
          <a:lstStyle/>
          <a:p>
            <a:fld id="{689DDCE0-379A-4DFC-9133-ED2E8902FB34}" type="slidenum">
              <a:rPr lang="en-US" smtClean="0"/>
              <a:pPr/>
              <a:t>13</a:t>
            </a:fld>
            <a:endParaRPr lang="en-US" dirty="0"/>
          </a:p>
        </p:txBody>
      </p:sp>
    </p:spTree>
    <p:extLst>
      <p:ext uri="{BB962C8B-B14F-4D97-AF65-F5344CB8AC3E}">
        <p14:creationId xmlns:p14="http://schemas.microsoft.com/office/powerpoint/2010/main" val="401991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to conclude:</a:t>
            </a:r>
          </a:p>
          <a:p>
            <a:endParaRPr lang="en-GB" dirty="0"/>
          </a:p>
          <a:p>
            <a:r>
              <a:rPr lang="en-GB" dirty="0" smtClean="0"/>
              <a:t>We’ve shown </a:t>
            </a:r>
            <a:r>
              <a:rPr lang="en-GB" dirty="0" err="1" smtClean="0"/>
              <a:t>previosuly</a:t>
            </a:r>
            <a:r>
              <a:rPr lang="en-GB" dirty="0" smtClean="0"/>
              <a:t> that Happy Factor TST is capable of reducing anthelmintic input without production losses…</a:t>
            </a:r>
          </a:p>
          <a:p>
            <a:endParaRPr lang="en-GB" dirty="0"/>
          </a:p>
          <a:p>
            <a:r>
              <a:rPr lang="en-GB" dirty="0" smtClean="0"/>
              <a:t>But here we wanted to see if it was enough to use the same criteria on every farm.</a:t>
            </a:r>
          </a:p>
          <a:p>
            <a:endParaRPr lang="en-GB" dirty="0"/>
          </a:p>
          <a:p>
            <a:r>
              <a:rPr lang="en-GB" dirty="0" smtClean="0"/>
              <a:t>At first it would appear  from theses results that the threshold is technically different on the farms we examined here, and that that corresponds to apparently higher need for anthelmintic.</a:t>
            </a:r>
          </a:p>
          <a:p>
            <a:endParaRPr lang="en-GB" dirty="0"/>
          </a:p>
          <a:p>
            <a:r>
              <a:rPr lang="en-GB" dirty="0" smtClean="0"/>
              <a:t>But when we looked into the implications for productivity, the estimates of growth rates did not change with those extra treatments, indicating they would be of little benefit, and that there is a degree of elasticity in the threshold, sufficient that we can suggest a single treatment </a:t>
            </a:r>
            <a:r>
              <a:rPr lang="en-GB" smtClean="0"/>
              <a:t>threshold  for all farms.</a:t>
            </a:r>
            <a:endParaRPr lang="en-GB" dirty="0"/>
          </a:p>
        </p:txBody>
      </p:sp>
      <p:sp>
        <p:nvSpPr>
          <p:cNvPr id="4" name="Slide Number Placeholder 3"/>
          <p:cNvSpPr>
            <a:spLocks noGrp="1"/>
          </p:cNvSpPr>
          <p:nvPr>
            <p:ph type="sldNum" sz="quarter" idx="10"/>
          </p:nvPr>
        </p:nvSpPr>
        <p:spPr/>
        <p:txBody>
          <a:bodyPr/>
          <a:lstStyle/>
          <a:p>
            <a:fld id="{689DDCE0-379A-4DFC-9133-ED2E8902FB34}" type="slidenum">
              <a:rPr lang="en-US" smtClean="0"/>
              <a:pPr/>
              <a:t>14</a:t>
            </a:fld>
            <a:endParaRPr lang="en-US" dirty="0"/>
          </a:p>
        </p:txBody>
      </p:sp>
    </p:spTree>
    <p:extLst>
      <p:ext uri="{BB962C8B-B14F-4D97-AF65-F5344CB8AC3E}">
        <p14:creationId xmlns:p14="http://schemas.microsoft.com/office/powerpoint/2010/main" val="307558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9DDCE0-379A-4DFC-9133-ED2E8902FB34}" type="slidenum">
              <a:rPr lang="en-US" smtClean="0"/>
              <a:pPr/>
              <a:t>15</a:t>
            </a:fld>
            <a:endParaRPr lang="en-US" dirty="0"/>
          </a:p>
        </p:txBody>
      </p:sp>
    </p:spTree>
    <p:extLst>
      <p:ext uri="{BB962C8B-B14F-4D97-AF65-F5344CB8AC3E}">
        <p14:creationId xmlns:p14="http://schemas.microsoft.com/office/powerpoint/2010/main" val="1312484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99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36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fld id="{7093A8F3-C315-44BB-955C-2D7F79870381}" type="datetimeFigureOut">
              <a:rPr lang="en-US" smtClean="0"/>
              <a:pPr/>
              <a:t>9/1/2017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alibri" pitchFamily="34" charset="0"/>
              </a:defRPr>
            </a:lvl1pPr>
          </a:lstStyle>
          <a:p>
            <a:fld id="{88D6C340-6DA5-42EF-82F0-88E66B3D71E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9844" y="155965"/>
            <a:ext cx="7416824" cy="1301007"/>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251521" y="6492880"/>
            <a:ext cx="2133600" cy="365125"/>
          </a:xfrm>
          <a:prstGeom prst="rect">
            <a:avLst/>
          </a:prstGeom>
        </p:spPr>
        <p:txBody>
          <a:bodyPr/>
          <a:lstStyle/>
          <a:p>
            <a:fld id="{633E4F58-E766-490E-A0D0-5A1FBE2908E0}" type="datetime1">
              <a:rPr lang="en-GB" smtClean="0"/>
              <a:t>01/09/2017</a:t>
            </a:fld>
            <a:endParaRPr lang="en-GB"/>
          </a:p>
        </p:txBody>
      </p:sp>
      <p:sp>
        <p:nvSpPr>
          <p:cNvPr id="4" name="Footer Placeholder 3"/>
          <p:cNvSpPr>
            <a:spLocks noGrp="1"/>
          </p:cNvSpPr>
          <p:nvPr>
            <p:ph type="ftr" sz="quarter" idx="11"/>
          </p:nvPr>
        </p:nvSpPr>
        <p:spPr>
          <a:xfrm>
            <a:off x="3124200" y="649288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757179" y="6492880"/>
            <a:ext cx="2133600" cy="365125"/>
          </a:xfrm>
          <a:prstGeom prst="rect">
            <a:avLst/>
          </a:prstGeom>
        </p:spPr>
        <p:txBody>
          <a:bodyPr/>
          <a:lstStyle/>
          <a:p>
            <a:fld id="{A561D174-03A1-4388-B9C9-0250156529FA}" type="slidenum">
              <a:rPr lang="en-GB" smtClean="0"/>
              <a:pPr/>
              <a:t>‹#›</a:t>
            </a:fld>
            <a:endParaRPr lang="en-GB"/>
          </a:p>
        </p:txBody>
      </p:sp>
    </p:spTree>
    <p:extLst>
      <p:ext uri="{BB962C8B-B14F-4D97-AF65-F5344CB8AC3E}">
        <p14:creationId xmlns:p14="http://schemas.microsoft.com/office/powerpoint/2010/main" val="261265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251522" y="116635"/>
            <a:ext cx="7416824" cy="130100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1521" y="1600200"/>
            <a:ext cx="8640960" cy="499715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251521" y="6492880"/>
            <a:ext cx="2133600" cy="365125"/>
          </a:xfrm>
          <a:prstGeom prst="rect">
            <a:avLst/>
          </a:prstGeom>
        </p:spPr>
        <p:txBody>
          <a:bodyPr/>
          <a:lstStyle/>
          <a:p>
            <a:fld id="{65FB7CE6-3D3C-4112-80B1-C42ED77EB6B7}" type="datetime1">
              <a:rPr lang="en-GB" smtClean="0"/>
              <a:t>01/09/2017</a:t>
            </a:fld>
            <a:endParaRPr lang="en-GB"/>
          </a:p>
        </p:txBody>
      </p:sp>
      <p:sp>
        <p:nvSpPr>
          <p:cNvPr id="5" name="Footer Placeholder 4"/>
          <p:cNvSpPr>
            <a:spLocks noGrp="1"/>
          </p:cNvSpPr>
          <p:nvPr>
            <p:ph type="ftr" sz="quarter" idx="11"/>
          </p:nvPr>
        </p:nvSpPr>
        <p:spPr>
          <a:xfrm>
            <a:off x="3124200" y="649288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757179" y="6492880"/>
            <a:ext cx="2133600" cy="365125"/>
          </a:xfrm>
          <a:prstGeom prst="rect">
            <a:avLst/>
          </a:prstGeom>
        </p:spPr>
        <p:txBody>
          <a:bodyPr/>
          <a:lstStyle/>
          <a:p>
            <a:fld id="{A561D174-03A1-4388-B9C9-0250156529FA}" type="slidenum">
              <a:rPr lang="en-GB" smtClean="0"/>
              <a:pPr/>
              <a:t>‹#›</a:t>
            </a:fld>
            <a:endParaRPr lang="en-GB"/>
          </a:p>
        </p:txBody>
      </p:sp>
    </p:spTree>
    <p:extLst>
      <p:ext uri="{BB962C8B-B14F-4D97-AF65-F5344CB8AC3E}">
        <p14:creationId xmlns:p14="http://schemas.microsoft.com/office/powerpoint/2010/main" val="73947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9186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est tubes_33_(2)-k-H.jpg"/>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1" y="-2"/>
            <a:ext cx="9144000" cy="6858002"/>
          </a:xfrm>
          <a:prstGeom prst="rect">
            <a:avLst/>
          </a:prstGeom>
        </p:spPr>
      </p:pic>
      <p:pic>
        <p:nvPicPr>
          <p:cNvPr id="8" name="Picture 7" descr="Moredun only logo - H 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682" y="1776522"/>
            <a:ext cx="3147774" cy="2109678"/>
          </a:xfrm>
          <a:prstGeom prst="rect">
            <a:avLst/>
          </a:prstGeom>
        </p:spPr>
      </p:pic>
      <p:sp>
        <p:nvSpPr>
          <p:cNvPr id="9" name="TextBox 8"/>
          <p:cNvSpPr txBox="1"/>
          <p:nvPr/>
        </p:nvSpPr>
        <p:spPr>
          <a:xfrm>
            <a:off x="2877509" y="3486090"/>
            <a:ext cx="3281240" cy="400110"/>
          </a:xfrm>
          <a:prstGeom prst="rect">
            <a:avLst/>
          </a:prstGeom>
          <a:noFill/>
        </p:spPr>
        <p:txBody>
          <a:bodyPr wrap="square" rtlCol="0">
            <a:spAutoFit/>
          </a:bodyPr>
          <a:lstStyle/>
          <a:p>
            <a:pPr algn="ctr"/>
            <a:r>
              <a:rPr lang="en-US" sz="2000" b="1" dirty="0" err="1" smtClean="0">
                <a:solidFill>
                  <a:schemeClr val="bg1"/>
                </a:solidFill>
                <a:latin typeface="Calibri" pitchFamily="34" charset="0"/>
                <a:cs typeface="Calibri" pitchFamily="34" charset="0"/>
              </a:rPr>
              <a:t>www.moredun.org.uk</a:t>
            </a:r>
            <a:endParaRPr lang="en-US" sz="20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108906662"/>
      </p:ext>
    </p:extLst>
  </p:cSld>
  <p:clrMap bg1="lt1" tx1="dk1" bg2="lt2" tx2="dk2" accent1="accent1" accent2="accent2" accent3="accent3" accent4="accent4" accent5="accent5" accent6="accent6" hlink="hlink" folHlink="folHlink"/>
  <p:sldLayoutIdLst>
    <p:sldLayoutId id="214748370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ab 888-H-1_lo-res.jpg"/>
          <p:cNvPicPr>
            <a:picLocks noChangeAspect="1"/>
          </p:cNvPicPr>
          <p:nvPr/>
        </p:nvPicPr>
        <p:blipFill rotWithShape="1">
          <a:blip r:embed="rId3">
            <a:extLst>
              <a:ext uri="{28A0092B-C50C-407E-A947-70E740481C1C}">
                <a14:useLocalDpi xmlns:a14="http://schemas.microsoft.com/office/drawing/2010/main" val="0"/>
              </a:ext>
            </a:extLst>
          </a:blip>
          <a:srcRect r="-70"/>
          <a:stretch/>
        </p:blipFill>
        <p:spPr>
          <a:xfrm>
            <a:off x="0" y="0"/>
            <a:ext cx="9194800" cy="6858000"/>
          </a:xfrm>
          <a:prstGeom prst="rect">
            <a:avLst/>
          </a:prstGeom>
        </p:spPr>
      </p:pic>
      <p:pic>
        <p:nvPicPr>
          <p:cNvPr id="8" name="Picture 7" descr="Moredun only logo - H 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7343" y="6275948"/>
            <a:ext cx="757381" cy="507606"/>
          </a:xfrm>
          <a:prstGeom prst="rect">
            <a:avLst/>
          </a:prstGeom>
        </p:spPr>
      </p:pic>
      <p:sp>
        <p:nvSpPr>
          <p:cNvPr id="9" name="TextBox 8"/>
          <p:cNvSpPr txBox="1"/>
          <p:nvPr/>
        </p:nvSpPr>
        <p:spPr>
          <a:xfrm>
            <a:off x="232934" y="6560416"/>
            <a:ext cx="1281132" cy="223138"/>
          </a:xfrm>
          <a:prstGeom prst="rect">
            <a:avLst/>
          </a:prstGeom>
          <a:noFill/>
        </p:spPr>
        <p:txBody>
          <a:bodyPr wrap="square" rtlCol="0">
            <a:spAutoFit/>
          </a:bodyPr>
          <a:lstStyle/>
          <a:p>
            <a:r>
              <a:rPr lang="en-US" sz="800" b="1" dirty="0" err="1">
                <a:solidFill>
                  <a:schemeClr val="bg1"/>
                </a:solidFill>
                <a:latin typeface="Calibri" pitchFamily="34" charset="0"/>
                <a:cs typeface="Calibri" pitchFamily="34" charset="0"/>
              </a:rPr>
              <a:t>www.moredun.org.uk</a:t>
            </a:r>
            <a:endParaRPr lang="en-US" sz="800" b="1" dirty="0">
              <a:solidFill>
                <a:schemeClr val="bg1"/>
              </a:solidFill>
              <a:latin typeface="Calibri" pitchFamily="34" charset="0"/>
              <a:cs typeface="Calibri" pitchFamily="34" charset="0"/>
            </a:endParaRPr>
          </a:p>
        </p:txBody>
      </p:sp>
      <p:sp>
        <p:nvSpPr>
          <p:cNvPr id="10" name="TextBox 9"/>
          <p:cNvSpPr txBox="1"/>
          <p:nvPr/>
        </p:nvSpPr>
        <p:spPr>
          <a:xfrm>
            <a:off x="232934" y="332740"/>
            <a:ext cx="8651790" cy="1200329"/>
          </a:xfrm>
          <a:prstGeom prst="rect">
            <a:avLst/>
          </a:prstGeom>
          <a:noFill/>
        </p:spPr>
        <p:txBody>
          <a:bodyPr wrap="square" rtlCol="0">
            <a:spAutoFit/>
          </a:bodyPr>
          <a:lstStyle/>
          <a:p>
            <a:pPr algn="ctr"/>
            <a:r>
              <a:rPr lang="en-US" sz="3600" b="1" dirty="0" err="1" smtClean="0">
                <a:solidFill>
                  <a:schemeClr val="bg1"/>
                </a:solidFill>
                <a:latin typeface="Times"/>
                <a:cs typeface="Times"/>
              </a:rPr>
              <a:t>Moredun</a:t>
            </a:r>
            <a:r>
              <a:rPr lang="en-US" sz="3600" b="1" dirty="0" smtClean="0">
                <a:solidFill>
                  <a:schemeClr val="bg1"/>
                </a:solidFill>
                <a:latin typeface="Times"/>
                <a:cs typeface="Times"/>
              </a:rPr>
              <a:t> Research Institute </a:t>
            </a:r>
          </a:p>
          <a:p>
            <a:pPr algn="ctr"/>
            <a:r>
              <a:rPr lang="en-US" sz="3600" b="1" dirty="0" smtClean="0">
                <a:solidFill>
                  <a:schemeClr val="bg1"/>
                </a:solidFill>
                <a:latin typeface="Times"/>
                <a:cs typeface="Times"/>
              </a:rPr>
              <a:t>Mission Statement</a:t>
            </a:r>
            <a:endParaRPr lang="en-US" sz="3600" b="1" dirty="0">
              <a:solidFill>
                <a:schemeClr val="bg1"/>
              </a:solidFill>
              <a:latin typeface="Times"/>
              <a:cs typeface="Times"/>
            </a:endParaRPr>
          </a:p>
        </p:txBody>
      </p:sp>
      <p:sp>
        <p:nvSpPr>
          <p:cNvPr id="11" name="Rectangle 10"/>
          <p:cNvSpPr/>
          <p:nvPr/>
        </p:nvSpPr>
        <p:spPr>
          <a:xfrm>
            <a:off x="1025860" y="2276872"/>
            <a:ext cx="7092280" cy="954107"/>
          </a:xfrm>
          <a:prstGeom prst="rect">
            <a:avLst/>
          </a:prstGeom>
        </p:spPr>
        <p:txBody>
          <a:bodyPr wrap="square">
            <a:spAutoFit/>
          </a:bodyPr>
          <a:lstStyle/>
          <a:p>
            <a:pPr algn="ctr">
              <a:buFont typeface="Monotype Sorts" pitchFamily="2" charset="2"/>
              <a:buNone/>
            </a:pPr>
            <a:r>
              <a:rPr lang="en-GB" sz="2800" dirty="0" smtClean="0">
                <a:solidFill>
                  <a:srgbClr val="FFFF00"/>
                </a:solidFill>
                <a:latin typeface="Calibri" pitchFamily="34" charset="0"/>
              </a:rPr>
              <a:t>“To prevent and control infectious diseases </a:t>
            </a:r>
          </a:p>
          <a:p>
            <a:pPr algn="ctr">
              <a:buFont typeface="Monotype Sorts" pitchFamily="2" charset="2"/>
              <a:buNone/>
            </a:pPr>
            <a:r>
              <a:rPr lang="en-GB" sz="2800" dirty="0" smtClean="0">
                <a:solidFill>
                  <a:srgbClr val="FFFF00"/>
                </a:solidFill>
                <a:latin typeface="Calibri" pitchFamily="34" charset="0"/>
              </a:rPr>
              <a:t>of livestock.”</a:t>
            </a:r>
          </a:p>
        </p:txBody>
      </p:sp>
      <p:pic>
        <p:nvPicPr>
          <p:cNvPr id="12" name="Picture 11" descr="windy_gowl_farm_7605-k-lo-res.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74873" y="3464537"/>
            <a:ext cx="2000232" cy="1495068"/>
          </a:xfrm>
          <a:prstGeom prst="rect">
            <a:avLst/>
          </a:prstGeom>
          <a:ln w="12700" cmpd="sng">
            <a:solidFill>
              <a:schemeClr val="bg1"/>
            </a:solidFill>
          </a:ln>
        </p:spPr>
      </p:pic>
      <p:pic>
        <p:nvPicPr>
          <p:cNvPr id="13" name="Picture 12" descr="healthy 123-H.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3382" y="3464537"/>
            <a:ext cx="2089150" cy="1495068"/>
          </a:xfrm>
          <a:prstGeom prst="rect">
            <a:avLst/>
          </a:prstGeom>
          <a:ln w="12700" cmpd="sng">
            <a:solidFill>
              <a:schemeClr val="bg1"/>
            </a:solidFill>
          </a:ln>
        </p:spPr>
      </p:pic>
      <p:pic>
        <p:nvPicPr>
          <p:cNvPr id="14" name="Picture 13" descr="cows 554-H_lo-res.jp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476500" y="3464537"/>
            <a:ext cx="1985984" cy="1495068"/>
          </a:xfrm>
          <a:prstGeom prst="rect">
            <a:avLst/>
          </a:prstGeom>
          <a:ln w="12700" cmpd="sng">
            <a:solidFill>
              <a:schemeClr val="bg1"/>
            </a:solidFill>
          </a:ln>
        </p:spPr>
      </p:pic>
      <p:pic>
        <p:nvPicPr>
          <p:cNvPr id="15" name="Picture 14" descr="pig 3-H (clean, no tag)_lo-res.jpg"/>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516849" y="3464537"/>
            <a:ext cx="2302947" cy="1495068"/>
          </a:xfrm>
          <a:prstGeom prst="rect">
            <a:avLst/>
          </a:prstGeom>
          <a:ln w="12700" cmpd="sng">
            <a:solidFill>
              <a:schemeClr val="bg1"/>
            </a:solidFill>
          </a:ln>
        </p:spPr>
      </p:pic>
    </p:spTree>
    <p:extLst>
      <p:ext uri="{BB962C8B-B14F-4D97-AF65-F5344CB8AC3E}">
        <p14:creationId xmlns:p14="http://schemas.microsoft.com/office/powerpoint/2010/main" val="2962029442"/>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lab 888-H-1_lo-res.jpg"/>
          <p:cNvPicPr>
            <a:picLocks noChangeAspect="1"/>
          </p:cNvPicPr>
          <p:nvPr/>
        </p:nvPicPr>
        <p:blipFill>
          <a:blip r:embed="rId5">
            <a:extLst>
              <a:ext uri="{28A0092B-C50C-407E-A947-70E740481C1C}">
                <a14:useLocalDpi xmlns:a14="http://schemas.microsoft.com/office/drawing/2010/main" val="0"/>
              </a:ext>
            </a:extLst>
          </a:blip>
          <a:srcRect r="-70"/>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Moredun only logo - H white.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8000" y="6275388"/>
            <a:ext cx="757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8"/>
          <p:cNvSpPr txBox="1">
            <a:spLocks noChangeArrowheads="1"/>
          </p:cNvSpPr>
          <p:nvPr/>
        </p:nvSpPr>
        <p:spPr bwMode="auto">
          <a:xfrm>
            <a:off x="7862887" y="6620669"/>
            <a:ext cx="12811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800" b="1" dirty="0" smtClean="0">
                <a:solidFill>
                  <a:schemeClr val="bg1"/>
                </a:solidFill>
                <a:latin typeface="Calibri" pitchFamily="34" charset="0"/>
                <a:cs typeface="Calibri" pitchFamily="34" charset="0"/>
              </a:rPr>
              <a:t>www.moredun.org.uk</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ab 888-H-1_lo-res.jpg"/>
          <p:cNvPicPr>
            <a:picLocks noChangeAspect="1"/>
          </p:cNvPicPr>
          <p:nvPr/>
        </p:nvPicPr>
        <p:blipFill rotWithShape="1">
          <a:blip r:embed="rId3">
            <a:extLst>
              <a:ext uri="{28A0092B-C50C-407E-A947-70E740481C1C}">
                <a14:useLocalDpi xmlns:a14="http://schemas.microsoft.com/office/drawing/2010/main" val="0"/>
              </a:ext>
            </a:extLst>
          </a:blip>
          <a:srcRect r="-70"/>
          <a:stretch/>
        </p:blipFill>
        <p:spPr>
          <a:xfrm>
            <a:off x="0" y="0"/>
            <a:ext cx="9194800" cy="6858000"/>
          </a:xfrm>
          <a:prstGeom prst="rect">
            <a:avLst/>
          </a:prstGeom>
        </p:spPr>
      </p:pic>
      <p:pic>
        <p:nvPicPr>
          <p:cNvPr id="8" name="Picture 7" descr="Moredun only logo - H 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682" y="2140330"/>
            <a:ext cx="3147774" cy="2109678"/>
          </a:xfrm>
          <a:prstGeom prst="rect">
            <a:avLst/>
          </a:prstGeom>
        </p:spPr>
      </p:pic>
      <p:sp>
        <p:nvSpPr>
          <p:cNvPr id="9" name="TextBox 8"/>
          <p:cNvSpPr txBox="1"/>
          <p:nvPr/>
        </p:nvSpPr>
        <p:spPr>
          <a:xfrm>
            <a:off x="2877509" y="3849898"/>
            <a:ext cx="3281240" cy="400110"/>
          </a:xfrm>
          <a:prstGeom prst="rect">
            <a:avLst/>
          </a:prstGeom>
          <a:noFill/>
        </p:spPr>
        <p:txBody>
          <a:bodyPr wrap="square" rtlCol="0">
            <a:spAutoFit/>
          </a:bodyPr>
          <a:lstStyle/>
          <a:p>
            <a:pPr algn="ctr"/>
            <a:r>
              <a:rPr lang="en-US" sz="2000" b="1" dirty="0" err="1" smtClean="0">
                <a:solidFill>
                  <a:schemeClr val="bg1"/>
                </a:solidFill>
                <a:latin typeface="Calibri" pitchFamily="34" charset="0"/>
                <a:cs typeface="Calibri" pitchFamily="34" charset="0"/>
              </a:rPr>
              <a:t>www.moredun.org.uk</a:t>
            </a:r>
            <a:endParaRPr lang="en-US" sz="20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424743176"/>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hyperlink" Target="https://webmail.moredun.ac.uk/owa/redir.aspx?REF=MRrwgU4q9IKxO4_Z7atXKL96Gl5CcX7folsEQrZfQmhPHzmBF6LUCAFodHRwOi8vZW4ud2lraXBlZGlhLm9yZy93aWtpL1Njb3R0aXNoX0dvdmVybm1lbnQ." TargetMode="Externa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8.jpeg"/><Relationship Id="rId4" Type="http://schemas.openxmlformats.org/officeDocument/2006/relationships/diagramLayout" Target="../diagrams/layout1.xm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81025" y="4938030"/>
            <a:ext cx="8442325" cy="1686606"/>
          </a:xfrm>
        </p:spPr>
        <p:txBody>
          <a:bodyPr/>
          <a:lstStyle/>
          <a:p>
            <a:r>
              <a:rPr lang="en-GB" sz="1800" dirty="0" smtClean="0">
                <a:solidFill>
                  <a:schemeClr val="bg1"/>
                </a:solidFill>
              </a:rPr>
              <a:t>Fiona Kenyon</a:t>
            </a:r>
          </a:p>
          <a:p>
            <a:endParaRPr lang="en-GB" sz="1800" dirty="0">
              <a:solidFill>
                <a:schemeClr val="bg1"/>
              </a:solidFill>
            </a:endParaRPr>
          </a:p>
          <a:p>
            <a:r>
              <a:rPr lang="en-GB" sz="1800" dirty="0" smtClean="0">
                <a:solidFill>
                  <a:schemeClr val="bg1"/>
                </a:solidFill>
              </a:rPr>
              <a:t>Moredun </a:t>
            </a:r>
            <a:r>
              <a:rPr lang="en-GB" sz="1800" dirty="0">
                <a:solidFill>
                  <a:schemeClr val="bg1"/>
                </a:solidFill>
              </a:rPr>
              <a:t>Research Institute, Edinburgh</a:t>
            </a:r>
          </a:p>
          <a:p>
            <a:r>
              <a:rPr lang="en-GB" sz="1800" dirty="0" smtClean="0">
                <a:solidFill>
                  <a:schemeClr val="bg1"/>
                </a:solidFill>
              </a:rPr>
              <a:t>Scotland’s Rural College, Hill and Mountain Research Centre,</a:t>
            </a:r>
          </a:p>
          <a:p>
            <a:r>
              <a:rPr lang="en-GB" sz="1800" dirty="0" smtClean="0">
                <a:solidFill>
                  <a:schemeClr val="bg1"/>
                </a:solidFill>
              </a:rPr>
              <a:t> Kirkton and </a:t>
            </a:r>
            <a:r>
              <a:rPr lang="en-GB" sz="1800" dirty="0" err="1" smtClean="0">
                <a:solidFill>
                  <a:schemeClr val="bg1"/>
                </a:solidFill>
              </a:rPr>
              <a:t>Auchtertyre</a:t>
            </a:r>
            <a:endParaRPr lang="en-GB" sz="1800" dirty="0">
              <a:solidFill>
                <a:schemeClr val="bg1"/>
              </a:solidFill>
            </a:endParaRPr>
          </a:p>
        </p:txBody>
      </p:sp>
      <p:sp>
        <p:nvSpPr>
          <p:cNvPr id="9" name="Rectangle 1"/>
          <p:cNvSpPr>
            <a:spLocks noGrp="1" noChangeArrowheads="1"/>
          </p:cNvSpPr>
          <p:nvPr>
            <p:ph type="ctrTitle"/>
          </p:nvPr>
        </p:nvSpPr>
        <p:spPr bwMode="auto">
          <a:xfrm>
            <a:off x="179388" y="563550"/>
            <a:ext cx="8843962"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3200" dirty="0">
                <a:solidFill>
                  <a:schemeClr val="bg1"/>
                </a:solidFill>
              </a:rPr>
              <a:t>W</a:t>
            </a:r>
            <a:r>
              <a:rPr lang="en-GB" sz="3200" dirty="0" smtClean="0">
                <a:solidFill>
                  <a:schemeClr val="bg1"/>
                </a:solidFill>
              </a:rPr>
              <a:t>eight-based </a:t>
            </a:r>
            <a:r>
              <a:rPr lang="en-GB" sz="3200" dirty="0">
                <a:solidFill>
                  <a:schemeClr val="bg1"/>
                </a:solidFill>
              </a:rPr>
              <a:t>targeted </a:t>
            </a:r>
            <a:r>
              <a:rPr lang="en-GB" sz="3200" dirty="0" smtClean="0">
                <a:solidFill>
                  <a:schemeClr val="bg1"/>
                </a:solidFill>
              </a:rPr>
              <a:t>selective </a:t>
            </a:r>
            <a:r>
              <a:rPr lang="en-GB" sz="3200" dirty="0">
                <a:solidFill>
                  <a:schemeClr val="bg1"/>
                </a:solidFill>
              </a:rPr>
              <a:t>treatment (TST) </a:t>
            </a:r>
            <a:r>
              <a:rPr lang="en-GB" sz="3200" dirty="0" smtClean="0">
                <a:solidFill>
                  <a:schemeClr val="bg1"/>
                </a:solidFill>
              </a:rPr>
              <a:t>on Scottish hill </a:t>
            </a:r>
            <a:r>
              <a:rPr lang="en-GB" sz="3200" dirty="0">
                <a:solidFill>
                  <a:schemeClr val="bg1"/>
                </a:solidFill>
              </a:rPr>
              <a:t>and upland sheep </a:t>
            </a:r>
            <a:r>
              <a:rPr lang="en-GB" sz="3200" dirty="0" smtClean="0">
                <a:solidFill>
                  <a:schemeClr val="bg1"/>
                </a:solidFill>
              </a:rPr>
              <a:t>flocks</a:t>
            </a:r>
            <a:endParaRPr lang="en-GB" sz="3200" dirty="0">
              <a:solidFill>
                <a:schemeClr val="bg1"/>
              </a:solidFill>
            </a:endParaRPr>
          </a:p>
        </p:txBody>
      </p:sp>
      <p:pic>
        <p:nvPicPr>
          <p:cNvPr id="4" name="Picture 2" descr="C:\Users\kenyf\AppData\Local\Microsoft\Windows\Temporary Internet Files\Content.IE5\GVAU8Y4T\New Pictu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300175"/>
            <a:ext cx="471488" cy="429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kenyf\AppData\Local\Microsoft\Windows\Temporary Internet Files\Content.IE5\0LKN7G1F\low-res-of-firth mains 490-H.jpg"/>
          <p:cNvPicPr>
            <a:picLocks noChangeAspect="1" noChangeArrowheads="1"/>
          </p:cNvPicPr>
          <p:nvPr/>
        </p:nvPicPr>
        <p:blipFill rotWithShape="1">
          <a:blip r:embed="rId4">
            <a:extLst>
              <a:ext uri="{28A0092B-C50C-407E-A947-70E740481C1C}">
                <a14:useLocalDpi xmlns:a14="http://schemas.microsoft.com/office/drawing/2010/main" val="0"/>
              </a:ext>
            </a:extLst>
          </a:blip>
          <a:srcRect t="35100"/>
          <a:stretch/>
        </p:blipFill>
        <p:spPr bwMode="auto">
          <a:xfrm>
            <a:off x="1457324" y="2071641"/>
            <a:ext cx="2952751" cy="2866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descr="L3"/>
          <p:cNvPicPr>
            <a:picLocks noChangeAspect="1" noChangeArrowheads="1"/>
          </p:cNvPicPr>
          <p:nvPr/>
        </p:nvPicPr>
        <p:blipFill rotWithShape="1">
          <a:blip r:embed="rId5" cstate="print"/>
          <a:srcRect l="5507" t="-242" r="4903" b="242"/>
          <a:stretch/>
        </p:blipFill>
        <p:spPr bwMode="auto">
          <a:xfrm>
            <a:off x="4753519" y="2071641"/>
            <a:ext cx="3640200" cy="29319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556118360"/>
              </p:ext>
            </p:extLst>
          </p:nvPr>
        </p:nvGraphicFramePr>
        <p:xfrm>
          <a:off x="353961" y="865240"/>
          <a:ext cx="8406581" cy="59927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51522" y="116635"/>
            <a:ext cx="8509020" cy="1301007"/>
          </a:xfrm>
        </p:spPr>
        <p:txBody>
          <a:bodyPr>
            <a:normAutofit fontScale="90000"/>
          </a:bodyPr>
          <a:lstStyle/>
          <a:p>
            <a:r>
              <a:rPr lang="en-GB" sz="4900" dirty="0" smtClean="0">
                <a:solidFill>
                  <a:schemeClr val="bg1"/>
                </a:solidFill>
                <a:latin typeface="Calibri" panose="020F0502020204030204" pitchFamily="34" charset="0"/>
              </a:rPr>
              <a:t>Effect on lamb weight</a:t>
            </a:r>
            <a:br>
              <a:rPr lang="en-GB" sz="4900" dirty="0" smtClean="0">
                <a:solidFill>
                  <a:schemeClr val="bg1"/>
                </a:solidFill>
                <a:latin typeface="Calibri" panose="020F0502020204030204" pitchFamily="34" charset="0"/>
              </a:rPr>
            </a:br>
            <a:r>
              <a:rPr lang="en-GB" sz="3100" dirty="0" smtClean="0">
                <a:solidFill>
                  <a:schemeClr val="bg1"/>
                </a:solidFill>
                <a:latin typeface="Calibri" panose="020F0502020204030204" pitchFamily="34" charset="0"/>
              </a:rPr>
              <a:t>Mean weight 2013-2015</a:t>
            </a:r>
            <a:endParaRPr lang="en-GB" sz="31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0039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116635"/>
            <a:ext cx="8489355" cy="1301007"/>
          </a:xfrm>
        </p:spPr>
        <p:txBody>
          <a:bodyPr>
            <a:normAutofit/>
          </a:bodyPr>
          <a:lstStyle/>
          <a:p>
            <a:r>
              <a:rPr lang="en-GB" sz="4900" dirty="0" smtClean="0">
                <a:solidFill>
                  <a:schemeClr val="bg1"/>
                </a:solidFill>
                <a:latin typeface="Calibri" panose="020F0502020204030204" pitchFamily="34" charset="0"/>
              </a:rPr>
              <a:t>Annual labour profile</a:t>
            </a:r>
            <a:endParaRPr lang="en-GB" sz="3600" dirty="0">
              <a:solidFill>
                <a:schemeClr val="bg1"/>
              </a:solidFill>
              <a:latin typeface="Calibri" panose="020F050202020403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2528154172"/>
              </p:ext>
            </p:extLst>
          </p:nvPr>
        </p:nvGraphicFramePr>
        <p:xfrm>
          <a:off x="124065" y="1412261"/>
          <a:ext cx="8892116" cy="47150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0351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2" y="116635"/>
            <a:ext cx="8606728" cy="1301007"/>
          </a:xfrm>
        </p:spPr>
        <p:txBody>
          <a:bodyPr>
            <a:normAutofit/>
          </a:bodyPr>
          <a:lstStyle/>
          <a:p>
            <a:r>
              <a:rPr lang="en-GB" sz="4900" dirty="0" smtClean="0">
                <a:solidFill>
                  <a:schemeClr val="bg1"/>
                </a:solidFill>
                <a:latin typeface="Calibri" pitchFamily="34" charset="0"/>
              </a:rPr>
              <a:t>Results</a:t>
            </a:r>
            <a:r>
              <a:rPr lang="en-GB" sz="4800" dirty="0" smtClean="0">
                <a:solidFill>
                  <a:schemeClr val="bg1"/>
                </a:solidFill>
                <a:latin typeface="Calibri" pitchFamily="34" charset="0"/>
              </a:rPr>
              <a:t> </a:t>
            </a:r>
            <a:r>
              <a:rPr lang="en-GB" sz="4000" dirty="0" smtClean="0">
                <a:solidFill>
                  <a:schemeClr val="bg1"/>
                </a:solidFill>
                <a:latin typeface="Calibri" pitchFamily="34" charset="0"/>
              </a:rPr>
              <a:t>– annual labour (8 hours day)</a:t>
            </a:r>
            <a:endParaRPr lang="en-GB" sz="4000" dirty="0">
              <a:solidFill>
                <a:schemeClr val="bg1"/>
              </a:solidFill>
              <a:latin typeface="Calibri"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89725936"/>
              </p:ext>
            </p:extLst>
          </p:nvPr>
        </p:nvGraphicFramePr>
        <p:xfrm>
          <a:off x="1007604" y="1988840"/>
          <a:ext cx="7128792" cy="3489162"/>
        </p:xfrm>
        <a:graphic>
          <a:graphicData uri="http://schemas.openxmlformats.org/drawingml/2006/table">
            <a:tbl>
              <a:tblPr firstRow="1" bandRow="1">
                <a:tableStyleId>{22838BEF-8BB2-4498-84A7-C5851F593DF1}</a:tableStyleId>
              </a:tblPr>
              <a:tblGrid>
                <a:gridCol w="2376264"/>
                <a:gridCol w="2376264"/>
                <a:gridCol w="2376264"/>
              </a:tblGrid>
              <a:tr h="949825">
                <a:tc>
                  <a:txBody>
                    <a:bodyPr/>
                    <a:lstStyle/>
                    <a:p>
                      <a:pPr algn="ctr"/>
                      <a:endParaRPr lang="en-GB" sz="1900" dirty="0">
                        <a:latin typeface="Calibri" pitchFamily="34" charset="0"/>
                      </a:endParaRPr>
                    </a:p>
                  </a:txBody>
                  <a:tcPr/>
                </a:tc>
                <a:tc>
                  <a:txBody>
                    <a:bodyPr/>
                    <a:lstStyle/>
                    <a:p>
                      <a:pPr algn="ctr"/>
                      <a:r>
                        <a:rPr lang="en-GB" sz="2800" dirty="0" smtClean="0"/>
                        <a:t>CON</a:t>
                      </a:r>
                      <a:endParaRPr lang="en-GB" sz="2800" dirty="0">
                        <a:latin typeface="Calibri" pitchFamily="34" charset="0"/>
                      </a:endParaRPr>
                    </a:p>
                  </a:txBody>
                  <a:tcPr/>
                </a:tc>
                <a:tc>
                  <a:txBody>
                    <a:bodyPr/>
                    <a:lstStyle/>
                    <a:p>
                      <a:pPr algn="ctr"/>
                      <a:r>
                        <a:rPr lang="en-GB" sz="2800" dirty="0" smtClean="0"/>
                        <a:t>PLF</a:t>
                      </a:r>
                      <a:endParaRPr lang="en-GB" sz="2800" dirty="0">
                        <a:latin typeface="Calibri" pitchFamily="34" charset="0"/>
                      </a:endParaRPr>
                    </a:p>
                  </a:txBody>
                  <a:tcPr/>
                </a:tc>
              </a:tr>
              <a:tr h="826372">
                <a:tc>
                  <a:txBody>
                    <a:bodyPr/>
                    <a:lstStyle/>
                    <a:p>
                      <a:pPr algn="ctr"/>
                      <a:r>
                        <a:rPr lang="en-GB" sz="2800" dirty="0" smtClean="0"/>
                        <a:t>Overall</a:t>
                      </a:r>
                      <a:endParaRPr lang="en-GB" sz="2800" b="1" dirty="0">
                        <a:latin typeface="Calibri" pitchFamily="34" charset="0"/>
                      </a:endParaRPr>
                    </a:p>
                  </a:txBody>
                  <a:tcPr/>
                </a:tc>
                <a:tc>
                  <a:txBody>
                    <a:bodyPr/>
                    <a:lstStyle/>
                    <a:p>
                      <a:pPr algn="ctr"/>
                      <a:r>
                        <a:rPr lang="en-GB" sz="2800" dirty="0" smtClean="0"/>
                        <a:t>42 days</a:t>
                      </a:r>
                      <a:endParaRPr lang="en-GB" sz="2800" dirty="0">
                        <a:latin typeface="Calibri" pitchFamily="34" charset="0"/>
                      </a:endParaRPr>
                    </a:p>
                  </a:txBody>
                  <a:tcPr/>
                </a:tc>
                <a:tc>
                  <a:txBody>
                    <a:bodyPr/>
                    <a:lstStyle/>
                    <a:p>
                      <a:pPr algn="ctr"/>
                      <a:r>
                        <a:rPr lang="en-GB" sz="2800" dirty="0" smtClean="0"/>
                        <a:t>25 days</a:t>
                      </a:r>
                      <a:endParaRPr lang="en-GB" sz="2800" dirty="0">
                        <a:latin typeface="Calibri" pitchFamily="34" charset="0"/>
                      </a:endParaRPr>
                    </a:p>
                  </a:txBody>
                  <a:tcPr/>
                </a:tc>
              </a:tr>
              <a:tr h="768085">
                <a:tc>
                  <a:txBody>
                    <a:bodyPr/>
                    <a:lstStyle/>
                    <a:p>
                      <a:pPr algn="ctr"/>
                      <a:r>
                        <a:rPr lang="en-GB" sz="2800" dirty="0" smtClean="0"/>
                        <a:t>Winter feeding</a:t>
                      </a:r>
                      <a:endParaRPr lang="en-GB" sz="2800" b="1" dirty="0">
                        <a:latin typeface="Calibri" pitchFamily="34" charset="0"/>
                      </a:endParaRPr>
                    </a:p>
                  </a:txBody>
                  <a:tcPr/>
                </a:tc>
                <a:tc>
                  <a:txBody>
                    <a:bodyPr/>
                    <a:lstStyle/>
                    <a:p>
                      <a:pPr algn="ctr"/>
                      <a:r>
                        <a:rPr lang="en-GB" sz="2800" dirty="0" smtClean="0"/>
                        <a:t>4 days</a:t>
                      </a:r>
                      <a:endParaRPr lang="en-GB" sz="2800" dirty="0">
                        <a:latin typeface="Calibri" pitchFamily="34" charset="0"/>
                      </a:endParaRPr>
                    </a:p>
                  </a:txBody>
                  <a:tcPr/>
                </a:tc>
                <a:tc>
                  <a:txBody>
                    <a:bodyPr/>
                    <a:lstStyle/>
                    <a:p>
                      <a:pPr algn="ctr"/>
                      <a:r>
                        <a:rPr lang="en-GB" sz="2800" dirty="0" smtClean="0"/>
                        <a:t>3 days</a:t>
                      </a:r>
                      <a:endParaRPr lang="en-GB" sz="2800" dirty="0">
                        <a:latin typeface="Calibri" pitchFamily="34" charset="0"/>
                      </a:endParaRPr>
                    </a:p>
                  </a:txBody>
                  <a:tcPr/>
                </a:tc>
              </a:tr>
              <a:tr h="768085">
                <a:tc>
                  <a:txBody>
                    <a:bodyPr/>
                    <a:lstStyle/>
                    <a:p>
                      <a:pPr algn="ctr"/>
                      <a:r>
                        <a:rPr lang="en-GB" sz="2800" dirty="0" smtClean="0"/>
                        <a:t>Worming</a:t>
                      </a:r>
                      <a:r>
                        <a:rPr lang="en-GB" sz="2800" baseline="0" dirty="0" smtClean="0"/>
                        <a:t> lambs</a:t>
                      </a:r>
                      <a:endParaRPr lang="en-GB" sz="2800" b="1" dirty="0">
                        <a:latin typeface="Calibri" pitchFamily="34" charset="0"/>
                      </a:endParaRPr>
                    </a:p>
                  </a:txBody>
                  <a:tcPr/>
                </a:tc>
                <a:tc>
                  <a:txBody>
                    <a:bodyPr/>
                    <a:lstStyle/>
                    <a:p>
                      <a:pPr algn="ctr"/>
                      <a:r>
                        <a:rPr lang="en-GB" sz="2800" dirty="0" smtClean="0"/>
                        <a:t>13 days</a:t>
                      </a:r>
                      <a:endParaRPr lang="en-GB" sz="2800" dirty="0">
                        <a:latin typeface="Calibri" pitchFamily="34" charset="0"/>
                      </a:endParaRPr>
                    </a:p>
                  </a:txBody>
                  <a:tcPr/>
                </a:tc>
                <a:tc>
                  <a:txBody>
                    <a:bodyPr/>
                    <a:lstStyle/>
                    <a:p>
                      <a:pPr algn="ctr"/>
                      <a:r>
                        <a:rPr lang="en-GB" sz="2800" dirty="0" smtClean="0"/>
                        <a:t>9 days</a:t>
                      </a:r>
                      <a:endParaRPr lang="en-GB" sz="2800" dirty="0">
                        <a:latin typeface="Calibri" pitchFamily="34" charset="0"/>
                      </a:endParaRPr>
                    </a:p>
                  </a:txBody>
                  <a:tcPr/>
                </a:tc>
              </a:tr>
            </a:tbl>
          </a:graphicData>
        </a:graphic>
      </p:graphicFrame>
    </p:spTree>
    <p:extLst>
      <p:ext uri="{BB962C8B-B14F-4D97-AF65-F5344CB8AC3E}">
        <p14:creationId xmlns:p14="http://schemas.microsoft.com/office/powerpoint/2010/main" val="114541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988" y="238801"/>
            <a:ext cx="7829550" cy="769441"/>
          </a:xfrm>
          <a:prstGeom prst="rect">
            <a:avLst/>
          </a:prstGeom>
        </p:spPr>
        <p:txBody>
          <a:bodyPr wrap="square">
            <a:spAutoFit/>
          </a:bodyPr>
          <a:lstStyle/>
          <a:p>
            <a:pPr algn="ctr"/>
            <a:r>
              <a:rPr lang="en-GB" sz="4400" dirty="0" smtClean="0">
                <a:solidFill>
                  <a:schemeClr val="bg1"/>
                </a:solidFill>
              </a:rPr>
              <a:t>Mean Worming Costs</a:t>
            </a:r>
            <a:endParaRPr lang="en-GB" sz="4400" dirty="0"/>
          </a:p>
        </p:txBody>
      </p:sp>
      <p:sp>
        <p:nvSpPr>
          <p:cNvPr id="6" name="TextBox 5"/>
          <p:cNvSpPr txBox="1"/>
          <p:nvPr/>
        </p:nvSpPr>
        <p:spPr>
          <a:xfrm>
            <a:off x="2018461" y="4686300"/>
            <a:ext cx="5233677" cy="830997"/>
          </a:xfrm>
          <a:prstGeom prst="rect">
            <a:avLst/>
          </a:prstGeom>
          <a:noFill/>
        </p:spPr>
        <p:txBody>
          <a:bodyPr wrap="none" rtlCol="0">
            <a:spAutoFit/>
          </a:bodyPr>
          <a:lstStyle/>
          <a:p>
            <a:pPr algn="ctr"/>
            <a:r>
              <a:rPr lang="en-GB" sz="2400" dirty="0" smtClean="0">
                <a:solidFill>
                  <a:schemeClr val="bg1"/>
                </a:solidFill>
              </a:rPr>
              <a:t>Worming costs reduced by ~£</a:t>
            </a:r>
            <a:r>
              <a:rPr lang="en-GB" sz="2400" dirty="0">
                <a:solidFill>
                  <a:schemeClr val="bg1"/>
                </a:solidFill>
              </a:rPr>
              <a:t>1.60/lamb </a:t>
            </a:r>
          </a:p>
          <a:p>
            <a:pPr algn="ctr"/>
            <a:r>
              <a:rPr lang="en-GB" sz="2400" dirty="0" smtClean="0">
                <a:solidFill>
                  <a:schemeClr val="bg1"/>
                </a:solidFill>
              </a:rPr>
              <a:t>€1.70/US$2/MYR8.80</a:t>
            </a:r>
            <a:endParaRPr lang="en-GB" sz="2400"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073880863"/>
              </p:ext>
            </p:extLst>
          </p:nvPr>
        </p:nvGraphicFramePr>
        <p:xfrm>
          <a:off x="895349" y="1885949"/>
          <a:ext cx="7549085" cy="2366004"/>
        </p:xfrm>
        <a:graphic>
          <a:graphicData uri="http://schemas.openxmlformats.org/drawingml/2006/table">
            <a:tbl>
              <a:tblPr firstRow="1" bandRow="1">
                <a:tableStyleId>{69CF1AB2-1976-4502-BF36-3FF5EA218861}</a:tableStyleId>
              </a:tblPr>
              <a:tblGrid>
                <a:gridCol w="1509817"/>
                <a:gridCol w="1509817"/>
                <a:gridCol w="1509817"/>
                <a:gridCol w="1509817"/>
                <a:gridCol w="1509817"/>
              </a:tblGrid>
              <a:tr h="1301133">
                <a:tc>
                  <a:txBody>
                    <a:bodyPr/>
                    <a:lstStyle/>
                    <a:p>
                      <a:pPr algn="ctr"/>
                      <a:r>
                        <a:rPr lang="en-GB" sz="2000" dirty="0" smtClean="0"/>
                        <a:t>System</a:t>
                      </a:r>
                      <a:endParaRPr lang="en-GB" sz="2000" dirty="0"/>
                    </a:p>
                  </a:txBody>
                  <a:tcPr/>
                </a:tc>
                <a:tc>
                  <a:txBody>
                    <a:bodyPr/>
                    <a:lstStyle/>
                    <a:p>
                      <a:pPr algn="ctr"/>
                      <a:r>
                        <a:rPr lang="en-GB" sz="2000" dirty="0" smtClean="0"/>
                        <a:t>Worming costs </a:t>
                      </a:r>
                    </a:p>
                    <a:p>
                      <a:pPr algn="ctr"/>
                      <a:r>
                        <a:rPr lang="en-GB" sz="2000" dirty="0" smtClean="0"/>
                        <a:t>(£)</a:t>
                      </a:r>
                      <a:endParaRPr lang="en-GB" sz="2000" dirty="0"/>
                    </a:p>
                  </a:txBody>
                  <a:tcPr/>
                </a:tc>
                <a:tc>
                  <a:txBody>
                    <a:bodyPr/>
                    <a:lstStyle/>
                    <a:p>
                      <a:pPr algn="ctr"/>
                      <a:r>
                        <a:rPr lang="en-GB" sz="2000" dirty="0" smtClean="0"/>
                        <a:t>Labour (hrs)</a:t>
                      </a:r>
                      <a:endParaRPr lang="en-GB" sz="20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dirty="0" smtClean="0"/>
                        <a:t>Labour Costs </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dirty="0" smtClean="0"/>
                        <a:t>(£)</a:t>
                      </a:r>
                    </a:p>
                    <a:p>
                      <a:pPr marL="0" marR="0" indent="0" algn="ctr" defTabSz="4572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dirty="0" smtClean="0"/>
                        <a:t>Total</a:t>
                      </a:r>
                      <a:r>
                        <a:rPr lang="en-GB" sz="2000" baseline="0" dirty="0" smtClean="0"/>
                        <a:t> Costs </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dirty="0" smtClean="0"/>
                        <a:t>(£)</a:t>
                      </a:r>
                    </a:p>
                    <a:p>
                      <a:pPr algn="ctr"/>
                      <a:endParaRPr lang="en-GB" sz="2000" dirty="0"/>
                    </a:p>
                  </a:txBody>
                  <a:tcPr/>
                </a:tc>
              </a:tr>
              <a:tr h="527682">
                <a:tc>
                  <a:txBody>
                    <a:bodyPr/>
                    <a:lstStyle/>
                    <a:p>
                      <a:pPr algn="ctr"/>
                      <a:r>
                        <a:rPr lang="en-GB" sz="2000" dirty="0" smtClean="0"/>
                        <a:t>CON</a:t>
                      </a:r>
                      <a:endParaRPr lang="en-GB" sz="2000" dirty="0"/>
                    </a:p>
                  </a:txBody>
                  <a:tcPr/>
                </a:tc>
                <a:tc>
                  <a:txBody>
                    <a:bodyPr/>
                    <a:lstStyle/>
                    <a:p>
                      <a:pPr algn="ctr"/>
                      <a:r>
                        <a:rPr lang="en-GB" sz="2000" dirty="0" smtClean="0"/>
                        <a:t>70.67</a:t>
                      </a:r>
                      <a:endParaRPr lang="en-GB" sz="2000" dirty="0"/>
                    </a:p>
                  </a:txBody>
                  <a:tcPr/>
                </a:tc>
                <a:tc>
                  <a:txBody>
                    <a:bodyPr/>
                    <a:lstStyle/>
                    <a:p>
                      <a:pPr algn="ctr"/>
                      <a:r>
                        <a:rPr lang="en-GB" sz="2000" dirty="0" smtClean="0"/>
                        <a:t>16.4</a:t>
                      </a:r>
                      <a:endParaRPr lang="en-GB" sz="2000" dirty="0"/>
                    </a:p>
                  </a:txBody>
                  <a:tcPr/>
                </a:tc>
                <a:tc>
                  <a:txBody>
                    <a:bodyPr/>
                    <a:lstStyle/>
                    <a:p>
                      <a:pPr algn="ctr"/>
                      <a:r>
                        <a:rPr lang="en-GB" sz="2000" dirty="0" smtClean="0"/>
                        <a:t>142.67</a:t>
                      </a:r>
                      <a:endParaRPr lang="en-GB" sz="2000" dirty="0"/>
                    </a:p>
                  </a:txBody>
                  <a:tcPr/>
                </a:tc>
                <a:tc>
                  <a:txBody>
                    <a:bodyPr/>
                    <a:lstStyle/>
                    <a:p>
                      <a:pPr algn="ctr"/>
                      <a:r>
                        <a:rPr lang="en-GB" sz="2000" dirty="0" smtClean="0"/>
                        <a:t>213.34</a:t>
                      </a:r>
                      <a:endParaRPr lang="en-GB" sz="2000" dirty="0"/>
                    </a:p>
                  </a:txBody>
                  <a:tcPr/>
                </a:tc>
              </a:tr>
              <a:tr h="527682">
                <a:tc>
                  <a:txBody>
                    <a:bodyPr/>
                    <a:lstStyle/>
                    <a:p>
                      <a:pPr algn="ctr"/>
                      <a:r>
                        <a:rPr lang="en-GB" sz="2000" dirty="0" smtClean="0"/>
                        <a:t>PLF</a:t>
                      </a:r>
                      <a:endParaRPr lang="en-GB" sz="2000" dirty="0"/>
                    </a:p>
                  </a:txBody>
                  <a:tcPr/>
                </a:tc>
                <a:tc>
                  <a:txBody>
                    <a:bodyPr/>
                    <a:lstStyle/>
                    <a:p>
                      <a:pPr algn="ctr"/>
                      <a:r>
                        <a:rPr lang="en-GB" sz="2000" dirty="0" smtClean="0"/>
                        <a:t>13.17</a:t>
                      </a:r>
                      <a:endParaRPr lang="en-GB" sz="2000" dirty="0"/>
                    </a:p>
                  </a:txBody>
                  <a:tcPr/>
                </a:tc>
                <a:tc>
                  <a:txBody>
                    <a:bodyPr/>
                    <a:lstStyle/>
                    <a:p>
                      <a:pPr algn="ctr"/>
                      <a:r>
                        <a:rPr lang="en-GB" sz="2000" dirty="0" smtClean="0"/>
                        <a:t>3.3</a:t>
                      </a:r>
                      <a:endParaRPr lang="en-GB" sz="2000" dirty="0"/>
                    </a:p>
                  </a:txBody>
                  <a:tcPr/>
                </a:tc>
                <a:tc>
                  <a:txBody>
                    <a:bodyPr/>
                    <a:lstStyle/>
                    <a:p>
                      <a:pPr algn="ctr"/>
                      <a:r>
                        <a:rPr lang="en-GB" sz="2000" dirty="0" smtClean="0"/>
                        <a:t>28.67</a:t>
                      </a:r>
                      <a:endParaRPr lang="en-GB" sz="2000" dirty="0"/>
                    </a:p>
                  </a:txBody>
                  <a:tcPr/>
                </a:tc>
                <a:tc>
                  <a:txBody>
                    <a:bodyPr/>
                    <a:lstStyle/>
                    <a:p>
                      <a:pPr algn="ctr"/>
                      <a:r>
                        <a:rPr lang="en-GB" sz="2000" dirty="0" smtClean="0"/>
                        <a:t>41.84</a:t>
                      </a:r>
                      <a:endParaRPr lang="en-GB" sz="2000" dirty="0"/>
                    </a:p>
                  </a:txBody>
                  <a:tcPr/>
                </a:tc>
              </a:tr>
            </a:tbl>
          </a:graphicData>
        </a:graphic>
      </p:graphicFrame>
      <p:pic>
        <p:nvPicPr>
          <p:cNvPr id="7" name="Picture 2" descr="C:\Users\kenyf\AppData\Local\Microsoft\Windows\Temporary Internet Files\Content.IE5\GVAU8Y4T\New Pictu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6195400"/>
            <a:ext cx="471488" cy="42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14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5512" y="238801"/>
            <a:ext cx="2912977" cy="769441"/>
          </a:xfrm>
          <a:prstGeom prst="rect">
            <a:avLst/>
          </a:prstGeom>
        </p:spPr>
        <p:txBody>
          <a:bodyPr wrap="none">
            <a:spAutoFit/>
          </a:bodyPr>
          <a:lstStyle/>
          <a:p>
            <a:r>
              <a:rPr lang="en-GB" sz="4400" dirty="0" smtClean="0">
                <a:solidFill>
                  <a:schemeClr val="bg1"/>
                </a:solidFill>
              </a:rPr>
              <a:t>Conclusions</a:t>
            </a:r>
            <a:endParaRPr lang="en-GB" sz="4400" dirty="0"/>
          </a:p>
        </p:txBody>
      </p:sp>
      <p:sp>
        <p:nvSpPr>
          <p:cNvPr id="3" name="TextBox 2"/>
          <p:cNvSpPr txBox="1"/>
          <p:nvPr/>
        </p:nvSpPr>
        <p:spPr>
          <a:xfrm>
            <a:off x="485776" y="1400175"/>
            <a:ext cx="8248650" cy="4524315"/>
          </a:xfrm>
          <a:prstGeom prst="rect">
            <a:avLst/>
          </a:prstGeom>
          <a:noFill/>
        </p:spPr>
        <p:txBody>
          <a:bodyPr wrap="square" rtlCol="0">
            <a:spAutoFit/>
          </a:bodyPr>
          <a:lstStyle/>
          <a:p>
            <a:r>
              <a:rPr lang="en-GB" sz="2400" dirty="0" smtClean="0">
                <a:solidFill>
                  <a:schemeClr val="bg1"/>
                </a:solidFill>
              </a:rPr>
              <a:t>The PLF approach, with implementation of individual lamb worming (TST) resulted in:</a:t>
            </a:r>
          </a:p>
          <a:p>
            <a:pPr marL="342900" indent="-342900">
              <a:buFont typeface="Arial" panose="020B0604020202020204" pitchFamily="34" charset="0"/>
              <a:buChar char="•"/>
            </a:pPr>
            <a:endParaRPr lang="en-GB" sz="2400" dirty="0" smtClean="0">
              <a:solidFill>
                <a:schemeClr val="bg1"/>
              </a:solidFill>
            </a:endParaRPr>
          </a:p>
          <a:p>
            <a:pPr marL="800100" lvl="1" indent="-342900">
              <a:buFont typeface="Wingdings" panose="05000000000000000000" pitchFamily="2" charset="2"/>
              <a:buChar char="ü"/>
            </a:pPr>
            <a:r>
              <a:rPr lang="en-GB" sz="2400" dirty="0">
                <a:solidFill>
                  <a:schemeClr val="bg1"/>
                </a:solidFill>
              </a:rPr>
              <a:t>R</a:t>
            </a:r>
            <a:r>
              <a:rPr lang="en-GB" sz="2400" dirty="0" smtClean="0">
                <a:solidFill>
                  <a:schemeClr val="bg1"/>
                </a:solidFill>
              </a:rPr>
              <a:t>eduction in wormer used (40% reduction)</a:t>
            </a:r>
          </a:p>
          <a:p>
            <a:pPr marL="800100" lvl="1" indent="-342900">
              <a:buFont typeface="Wingdings" panose="05000000000000000000" pitchFamily="2" charset="2"/>
              <a:buChar char="ü"/>
            </a:pPr>
            <a:endParaRPr lang="en-GB" sz="2400" dirty="0" smtClean="0">
              <a:solidFill>
                <a:schemeClr val="bg1"/>
              </a:solidFill>
            </a:endParaRPr>
          </a:p>
          <a:p>
            <a:pPr marL="800100" lvl="1" indent="-342900">
              <a:buFont typeface="Wingdings" panose="05000000000000000000" pitchFamily="2" charset="2"/>
              <a:buChar char="ü"/>
            </a:pPr>
            <a:r>
              <a:rPr lang="en-GB" sz="2400" dirty="0">
                <a:solidFill>
                  <a:schemeClr val="bg1"/>
                </a:solidFill>
              </a:rPr>
              <a:t>N</a:t>
            </a:r>
            <a:r>
              <a:rPr lang="en-GB" sz="2400" dirty="0" smtClean="0">
                <a:solidFill>
                  <a:schemeClr val="bg1"/>
                </a:solidFill>
              </a:rPr>
              <a:t>o significant difference in weight </a:t>
            </a:r>
          </a:p>
          <a:p>
            <a:pPr marL="800100" lvl="1" indent="-342900">
              <a:buFont typeface="Wingdings" panose="05000000000000000000" pitchFamily="2" charset="2"/>
              <a:buChar char="ü"/>
            </a:pPr>
            <a:endParaRPr lang="en-GB" sz="2400" dirty="0" smtClean="0">
              <a:solidFill>
                <a:schemeClr val="bg1"/>
              </a:solidFill>
            </a:endParaRPr>
          </a:p>
          <a:p>
            <a:pPr marL="800100" lvl="1" indent="-342900">
              <a:buFont typeface="Wingdings" panose="05000000000000000000" pitchFamily="2" charset="2"/>
              <a:buChar char="ü"/>
            </a:pPr>
            <a:r>
              <a:rPr lang="en-GB" sz="2400" dirty="0" smtClean="0">
                <a:solidFill>
                  <a:schemeClr val="bg1"/>
                </a:solidFill>
              </a:rPr>
              <a:t>Savings of approx. £1.60 per lamb in labour costs</a:t>
            </a:r>
          </a:p>
          <a:p>
            <a:pPr lvl="1"/>
            <a:endParaRPr lang="en-GB" sz="2400" dirty="0" smtClean="0">
              <a:solidFill>
                <a:schemeClr val="bg1"/>
              </a:solidFill>
            </a:endParaRPr>
          </a:p>
          <a:p>
            <a:r>
              <a:rPr lang="en-GB" sz="2400" dirty="0">
                <a:solidFill>
                  <a:schemeClr val="bg1"/>
                </a:solidFill>
              </a:rPr>
              <a:t>TST </a:t>
            </a:r>
            <a:r>
              <a:rPr lang="en-GB" sz="2400" dirty="0" smtClean="0">
                <a:solidFill>
                  <a:schemeClr val="bg1"/>
                </a:solidFill>
              </a:rPr>
              <a:t>applicable </a:t>
            </a:r>
            <a:r>
              <a:rPr lang="en-GB" sz="2400" dirty="0">
                <a:solidFill>
                  <a:schemeClr val="bg1"/>
                </a:solidFill>
              </a:rPr>
              <a:t>to upland/hill </a:t>
            </a:r>
            <a:r>
              <a:rPr lang="en-GB" sz="2400" dirty="0" smtClean="0">
                <a:solidFill>
                  <a:schemeClr val="bg1"/>
                </a:solidFill>
              </a:rPr>
              <a:t>flocks and can </a:t>
            </a:r>
            <a:r>
              <a:rPr lang="en-GB" sz="2400" dirty="0">
                <a:solidFill>
                  <a:schemeClr val="bg1"/>
                </a:solidFill>
              </a:rPr>
              <a:t>integrate with </a:t>
            </a:r>
            <a:r>
              <a:rPr lang="en-GB" sz="2400" dirty="0" smtClean="0">
                <a:solidFill>
                  <a:schemeClr val="bg1"/>
                </a:solidFill>
              </a:rPr>
              <a:t>other </a:t>
            </a:r>
            <a:r>
              <a:rPr lang="en-GB" sz="2400" dirty="0">
                <a:solidFill>
                  <a:schemeClr val="bg1"/>
                </a:solidFill>
              </a:rPr>
              <a:t>management </a:t>
            </a:r>
            <a:r>
              <a:rPr lang="en-GB" sz="2400" dirty="0" smtClean="0">
                <a:solidFill>
                  <a:schemeClr val="bg1"/>
                </a:solidFill>
              </a:rPr>
              <a:t>needs to deliver sustainable worm control.</a:t>
            </a:r>
            <a:endParaRPr lang="en-GB" sz="2400" dirty="0">
              <a:solidFill>
                <a:schemeClr val="bg1"/>
              </a:solidFill>
            </a:endParaRPr>
          </a:p>
          <a:p>
            <a:endParaRPr lang="en-GB" sz="2400" dirty="0">
              <a:solidFill>
                <a:schemeClr val="bg1"/>
              </a:solidFill>
            </a:endParaRPr>
          </a:p>
        </p:txBody>
      </p:sp>
      <p:pic>
        <p:nvPicPr>
          <p:cNvPr id="4" name="Picture 2" descr="C:\Users\kenyf\AppData\Local\Microsoft\Windows\Temporary Internet Files\Content.IE5\GVAU8Y4T\New Pictu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6195400"/>
            <a:ext cx="471488" cy="42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14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9500" y="238801"/>
            <a:ext cx="4685000" cy="769441"/>
          </a:xfrm>
          <a:prstGeom prst="rect">
            <a:avLst/>
          </a:prstGeom>
        </p:spPr>
        <p:txBody>
          <a:bodyPr wrap="none">
            <a:spAutoFit/>
          </a:bodyPr>
          <a:lstStyle/>
          <a:p>
            <a:r>
              <a:rPr lang="en-GB" sz="4400" dirty="0" smtClean="0">
                <a:solidFill>
                  <a:schemeClr val="bg1"/>
                </a:solidFill>
              </a:rPr>
              <a:t>Acknowledgements</a:t>
            </a:r>
            <a:endParaRPr lang="en-GB" sz="4400" dirty="0"/>
          </a:p>
        </p:txBody>
      </p:sp>
      <p:sp>
        <p:nvSpPr>
          <p:cNvPr id="6" name="TextBox 5"/>
          <p:cNvSpPr txBox="1"/>
          <p:nvPr/>
        </p:nvSpPr>
        <p:spPr>
          <a:xfrm>
            <a:off x="659605" y="1409699"/>
            <a:ext cx="4598196" cy="5016758"/>
          </a:xfrm>
          <a:prstGeom prst="rect">
            <a:avLst/>
          </a:prstGeom>
          <a:noFill/>
        </p:spPr>
        <p:txBody>
          <a:bodyPr wrap="square" rtlCol="0">
            <a:spAutoFit/>
          </a:bodyPr>
          <a:lstStyle/>
          <a:p>
            <a:r>
              <a:rPr lang="en-GB" sz="2000" dirty="0" smtClean="0">
                <a:solidFill>
                  <a:schemeClr val="bg1"/>
                </a:solidFill>
              </a:rPr>
              <a:t>Moredun Research Institute:</a:t>
            </a:r>
          </a:p>
          <a:p>
            <a:r>
              <a:rPr lang="en-GB" sz="2000" dirty="0" smtClean="0">
                <a:solidFill>
                  <a:schemeClr val="bg1"/>
                </a:solidFill>
              </a:rPr>
              <a:t>Dave McBean</a:t>
            </a:r>
          </a:p>
          <a:p>
            <a:endParaRPr lang="en-GB" sz="2000" dirty="0">
              <a:solidFill>
                <a:schemeClr val="bg1"/>
              </a:solidFill>
            </a:endParaRPr>
          </a:p>
          <a:p>
            <a:r>
              <a:rPr lang="en-GB" sz="2000" dirty="0" smtClean="0">
                <a:solidFill>
                  <a:schemeClr val="bg1"/>
                </a:solidFill>
              </a:rPr>
              <a:t>SRUC’s </a:t>
            </a:r>
            <a:r>
              <a:rPr lang="en-GB" sz="2000" dirty="0">
                <a:solidFill>
                  <a:schemeClr val="bg1"/>
                </a:solidFill>
              </a:rPr>
              <a:t>Hill &amp; Mountain Research </a:t>
            </a:r>
            <a:r>
              <a:rPr lang="en-GB" sz="2000" dirty="0" smtClean="0">
                <a:solidFill>
                  <a:schemeClr val="bg1"/>
                </a:solidFill>
              </a:rPr>
              <a:t>Centre:</a:t>
            </a:r>
            <a:endParaRPr lang="en-GB" sz="2000" dirty="0">
              <a:solidFill>
                <a:schemeClr val="bg1"/>
              </a:solidFill>
            </a:endParaRPr>
          </a:p>
          <a:p>
            <a:r>
              <a:rPr lang="en-GB" sz="2000" dirty="0" smtClean="0">
                <a:solidFill>
                  <a:schemeClr val="bg1"/>
                </a:solidFill>
              </a:rPr>
              <a:t>Claire Morgan-Davies</a:t>
            </a:r>
          </a:p>
          <a:p>
            <a:r>
              <a:rPr lang="en-GB" sz="2000" dirty="0" smtClean="0">
                <a:solidFill>
                  <a:schemeClr val="bg1"/>
                </a:solidFill>
              </a:rPr>
              <a:t>Nicola </a:t>
            </a:r>
            <a:r>
              <a:rPr lang="en-GB" sz="2000" dirty="0" err="1" smtClean="0">
                <a:solidFill>
                  <a:schemeClr val="bg1"/>
                </a:solidFill>
              </a:rPr>
              <a:t>Lambe</a:t>
            </a:r>
            <a:r>
              <a:rPr lang="en-GB" sz="2000" dirty="0" smtClean="0">
                <a:solidFill>
                  <a:schemeClr val="bg1"/>
                </a:solidFill>
              </a:rPr>
              <a:t> </a:t>
            </a:r>
          </a:p>
          <a:p>
            <a:r>
              <a:rPr lang="en-GB" sz="2000" dirty="0" smtClean="0">
                <a:solidFill>
                  <a:schemeClr val="bg1"/>
                </a:solidFill>
              </a:rPr>
              <a:t>Harriet </a:t>
            </a:r>
            <a:r>
              <a:rPr lang="en-GB" sz="2000" dirty="0" err="1" smtClean="0">
                <a:solidFill>
                  <a:schemeClr val="bg1"/>
                </a:solidFill>
              </a:rPr>
              <a:t>Wishart</a:t>
            </a:r>
            <a:endParaRPr lang="en-GB" sz="2000" dirty="0" smtClean="0">
              <a:solidFill>
                <a:schemeClr val="bg1"/>
              </a:solidFill>
            </a:endParaRPr>
          </a:p>
          <a:p>
            <a:r>
              <a:rPr lang="en-GB" sz="2000" dirty="0" smtClean="0">
                <a:solidFill>
                  <a:schemeClr val="bg1"/>
                </a:solidFill>
              </a:rPr>
              <a:t>Anthony Waterhouse</a:t>
            </a:r>
          </a:p>
          <a:p>
            <a:r>
              <a:rPr lang="en-GB" sz="2000" dirty="0">
                <a:solidFill>
                  <a:schemeClr val="bg1"/>
                </a:solidFill>
              </a:rPr>
              <a:t>Davy </a:t>
            </a:r>
            <a:r>
              <a:rPr lang="en-GB" sz="2000" dirty="0" smtClean="0">
                <a:solidFill>
                  <a:schemeClr val="bg1"/>
                </a:solidFill>
              </a:rPr>
              <a:t>McCracken</a:t>
            </a:r>
            <a:endParaRPr lang="en-GB" sz="2000" dirty="0">
              <a:solidFill>
                <a:schemeClr val="bg1"/>
              </a:solidFill>
            </a:endParaRPr>
          </a:p>
          <a:p>
            <a:endParaRPr lang="en-GB" sz="2000" dirty="0" smtClean="0">
              <a:solidFill>
                <a:schemeClr val="bg1"/>
              </a:solidFill>
            </a:endParaRPr>
          </a:p>
          <a:p>
            <a:endParaRPr lang="en-GB" sz="2000" dirty="0" smtClean="0">
              <a:solidFill>
                <a:schemeClr val="bg1"/>
              </a:solidFill>
            </a:endParaRPr>
          </a:p>
          <a:p>
            <a:endParaRPr lang="en-GB" sz="2000" dirty="0">
              <a:solidFill>
                <a:schemeClr val="bg1"/>
              </a:solidFill>
            </a:endParaRPr>
          </a:p>
          <a:p>
            <a:r>
              <a:rPr lang="en-GB" sz="2000" dirty="0" smtClean="0">
                <a:solidFill>
                  <a:schemeClr val="bg1"/>
                </a:solidFill>
              </a:rPr>
              <a:t>Funding received from: </a:t>
            </a:r>
          </a:p>
          <a:p>
            <a:r>
              <a:rPr lang="en-GB" sz="2000" dirty="0" smtClean="0">
                <a:solidFill>
                  <a:schemeClr val="bg1"/>
                </a:solidFill>
              </a:rPr>
              <a:t>RESAS</a:t>
            </a:r>
            <a:r>
              <a:rPr lang="en-GB" sz="2000" dirty="0">
                <a:solidFill>
                  <a:schemeClr val="bg1"/>
                </a:solidFill>
              </a:rPr>
              <a:t>, Strategic Research Programmes (2011-16 and </a:t>
            </a:r>
            <a:r>
              <a:rPr lang="en-GB" sz="2000" dirty="0" smtClean="0">
                <a:solidFill>
                  <a:schemeClr val="bg1"/>
                </a:solidFill>
              </a:rPr>
              <a:t>2016-21)</a:t>
            </a:r>
          </a:p>
          <a:p>
            <a:endParaRPr lang="en-GB" sz="2000" dirty="0" smtClean="0">
              <a:solidFill>
                <a:schemeClr val="bg1"/>
              </a:solidFill>
            </a:endParaRPr>
          </a:p>
        </p:txBody>
      </p:sp>
      <p:pic>
        <p:nvPicPr>
          <p:cNvPr id="1026" name="Picture 2" descr="C:\Users\kenyf\AppData\Local\Microsoft\Windows\Temporary Internet Files\Content.IE5\GVAU8Y4T\New Picture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1" y="6195400"/>
            <a:ext cx="471488" cy="42923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Scottish Government">
            <a:hlinkClick r:id="rId5"/>
          </p:cNvPr>
          <p:cNvSpPr>
            <a:spLocks noChangeAspect="1" noChangeArrowheads="1"/>
          </p:cNvSpPr>
          <p:nvPr/>
        </p:nvSpPr>
        <p:spPr bwMode="auto">
          <a:xfrm>
            <a:off x="144463" y="-661988"/>
            <a:ext cx="1390650" cy="1390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Scottish Government">
            <a:hlinkClick r:id="rId5"/>
          </p:cNvPr>
          <p:cNvSpPr>
            <a:spLocks noChangeAspect="1" noChangeArrowheads="1"/>
          </p:cNvSpPr>
          <p:nvPr/>
        </p:nvSpPr>
        <p:spPr bwMode="auto">
          <a:xfrm>
            <a:off x="296863" y="-509588"/>
            <a:ext cx="1390650" cy="1390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descr="C:\Users\kenyf\Desktop\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175" y="5214995"/>
            <a:ext cx="1390650" cy="1390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280827883"/>
              </p:ext>
            </p:extLst>
          </p:nvPr>
        </p:nvGraphicFramePr>
        <p:xfrm>
          <a:off x="5485750" y="1195081"/>
          <a:ext cx="2857499" cy="3764044"/>
        </p:xfrm>
        <a:graphic>
          <a:graphicData uri="http://schemas.openxmlformats.org/presentationml/2006/ole">
            <mc:AlternateContent xmlns:mc="http://schemas.openxmlformats.org/markup-compatibility/2006">
              <mc:Choice xmlns:v="urn:schemas-microsoft-com:vml" Requires="v">
                <p:oleObj spid="_x0000_s2106" name="Bitmap Image" r:id="rId7" imgW="3561905" imgH="4667902" progId="PBrush">
                  <p:embed/>
                </p:oleObj>
              </mc:Choice>
              <mc:Fallback>
                <p:oleObj name="Bitmap Image" r:id="rId7" imgW="3561905" imgH="4667902" progId="PBrush">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5750" y="1195081"/>
                        <a:ext cx="2857499" cy="3764044"/>
                      </a:xfrm>
                      <a:prstGeom prst="rect">
                        <a:avLst/>
                      </a:prstGeom>
                      <a:noFill/>
                      <a:ln w="38100">
                        <a:solidFill>
                          <a:srgbClr val="FFFFFF"/>
                        </a:solidFill>
                        <a:miter lim="800000"/>
                        <a:headEnd/>
                        <a:tailEnd/>
                      </a:ln>
                      <a:extLst/>
                    </p:spPr>
                  </p:pic>
                </p:oleObj>
              </mc:Fallback>
            </mc:AlternateContent>
          </a:graphicData>
        </a:graphic>
      </p:graphicFrame>
    </p:spTree>
    <p:extLst>
      <p:ext uri="{BB962C8B-B14F-4D97-AF65-F5344CB8AC3E}">
        <p14:creationId xmlns:p14="http://schemas.microsoft.com/office/powerpoint/2010/main" val="2815100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0221" y="382381"/>
            <a:ext cx="4553298" cy="769441"/>
          </a:xfrm>
          <a:prstGeom prst="rect">
            <a:avLst/>
          </a:prstGeom>
        </p:spPr>
        <p:txBody>
          <a:bodyPr wrap="none">
            <a:spAutoFit/>
          </a:bodyPr>
          <a:lstStyle/>
          <a:p>
            <a:r>
              <a:rPr lang="en-GB" sz="4400" dirty="0">
                <a:solidFill>
                  <a:schemeClr val="bg1"/>
                </a:solidFill>
              </a:rPr>
              <a:t>Happy </a:t>
            </a:r>
            <a:r>
              <a:rPr lang="en-GB" sz="4400" dirty="0" err="1" smtClean="0">
                <a:solidFill>
                  <a:schemeClr val="bg1"/>
                </a:solidFill>
              </a:rPr>
              <a:t>Factor</a:t>
            </a:r>
            <a:r>
              <a:rPr lang="en-GB" sz="2800" baseline="30000" dirty="0" err="1" smtClean="0">
                <a:solidFill>
                  <a:schemeClr val="bg1"/>
                </a:solidFill>
              </a:rPr>
              <a:t>TM</a:t>
            </a:r>
            <a:r>
              <a:rPr lang="en-GB" sz="4400" baseline="30000" dirty="0" smtClean="0">
                <a:solidFill>
                  <a:schemeClr val="bg1"/>
                </a:solidFill>
              </a:rPr>
              <a:t> </a:t>
            </a:r>
            <a:r>
              <a:rPr lang="en-GB" sz="4400" dirty="0" smtClean="0">
                <a:solidFill>
                  <a:schemeClr val="bg1"/>
                </a:solidFill>
              </a:rPr>
              <a:t>TST </a:t>
            </a:r>
            <a:endParaRPr lang="en-GB" sz="4400" dirty="0"/>
          </a:p>
        </p:txBody>
      </p:sp>
      <p:sp>
        <p:nvSpPr>
          <p:cNvPr id="5" name="TextBox 4"/>
          <p:cNvSpPr txBox="1"/>
          <p:nvPr/>
        </p:nvSpPr>
        <p:spPr>
          <a:xfrm>
            <a:off x="446632" y="1582386"/>
            <a:ext cx="8545389"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chemeClr val="bg1"/>
                </a:solidFill>
              </a:rPr>
              <a:t>Targeted selective treatment: treatment of individual animals. Reduce production-limiting effects of roundworm infection</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smtClean="0">
                <a:solidFill>
                  <a:schemeClr val="bg1"/>
                </a:solidFill>
              </a:rPr>
              <a:t>Short-term weight based “Happy factor” approach (</a:t>
            </a:r>
            <a:r>
              <a:rPr lang="en-GB" sz="2000" dirty="0" smtClean="0">
                <a:solidFill>
                  <a:schemeClr val="bg1"/>
                </a:solidFill>
              </a:rPr>
              <a:t>Greer et al, 2009</a:t>
            </a:r>
            <a:r>
              <a:rPr lang="en-GB" sz="2400" dirty="0" smtClean="0">
                <a:solidFill>
                  <a:schemeClr val="bg1"/>
                </a:solidFill>
              </a:rPr>
              <a:t>) – predict weigh gain, animals treated if fail to reach target</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smtClean="0">
                <a:solidFill>
                  <a:schemeClr val="bg1"/>
                </a:solidFill>
              </a:rPr>
              <a:t>Been tested in field experiments, on range of commercial farms and with different breeds</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smtClean="0">
                <a:solidFill>
                  <a:schemeClr val="bg1"/>
                </a:solidFill>
              </a:rPr>
              <a:t>Aim – test approach on hill/upland flocks</a:t>
            </a:r>
            <a:endParaRPr lang="en-GB" sz="2400" dirty="0">
              <a:solidFill>
                <a:schemeClr val="bg1"/>
              </a:solidFill>
            </a:endParaRPr>
          </a:p>
        </p:txBody>
      </p:sp>
      <p:sp>
        <p:nvSpPr>
          <p:cNvPr id="6" name="TextBox 5"/>
          <p:cNvSpPr txBox="1"/>
          <p:nvPr/>
        </p:nvSpPr>
        <p:spPr>
          <a:xfrm>
            <a:off x="1133475" y="6117630"/>
            <a:ext cx="6591300" cy="584775"/>
          </a:xfrm>
          <a:prstGeom prst="rect">
            <a:avLst/>
          </a:prstGeom>
          <a:noFill/>
        </p:spPr>
        <p:txBody>
          <a:bodyPr wrap="square" rtlCol="0">
            <a:spAutoFit/>
          </a:bodyPr>
          <a:lstStyle/>
          <a:p>
            <a:r>
              <a:rPr lang="en-GB" sz="1600" dirty="0" smtClean="0">
                <a:solidFill>
                  <a:schemeClr val="bg1"/>
                </a:solidFill>
              </a:rPr>
              <a:t>Greer et al, 2009, Vet. Para, 164: 12-20; Kenyon et al, 2013, IJP:DDR, 3:77-84; Busin et al, 2014, Vet. J. </a:t>
            </a:r>
            <a:r>
              <a:rPr lang="en-GB" sz="1600" dirty="0">
                <a:solidFill>
                  <a:schemeClr val="bg1"/>
                </a:solidFill>
              </a:rPr>
              <a:t>200: 248-252</a:t>
            </a:r>
            <a:r>
              <a:rPr lang="en-GB" sz="1600" dirty="0" smtClean="0">
                <a:solidFill>
                  <a:schemeClr val="bg1"/>
                </a:solidFill>
              </a:rPr>
              <a:t>; McBean et al, 2016, Vet. Para. </a:t>
            </a:r>
            <a:r>
              <a:rPr lang="en-GB" sz="1600" dirty="0">
                <a:solidFill>
                  <a:schemeClr val="bg1"/>
                </a:solidFill>
              </a:rPr>
              <a:t>229:1-8</a:t>
            </a:r>
            <a:r>
              <a:rPr lang="en-GB" sz="1600" dirty="0" smtClean="0">
                <a:solidFill>
                  <a:schemeClr val="bg1"/>
                </a:solidFill>
              </a:rPr>
              <a:t>  </a:t>
            </a:r>
            <a:endParaRPr lang="en-GB" sz="1600" dirty="0">
              <a:solidFill>
                <a:schemeClr val="bg1"/>
              </a:solidFill>
            </a:endParaRPr>
          </a:p>
        </p:txBody>
      </p:sp>
      <p:pic>
        <p:nvPicPr>
          <p:cNvPr id="7" name="Picture 2" descr="C:\Users\kenyf\AppData\Local\Microsoft\Windows\Temporary Internet Files\Content.IE5\GVAU8Y4T\New Pictur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1" y="6195400"/>
            <a:ext cx="471488" cy="42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69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03748" y="1678893"/>
            <a:ext cx="5256583" cy="3747864"/>
          </a:xfrm>
          <a:prstGeom prst="rect">
            <a:avLst/>
          </a:prstGeom>
        </p:spPr>
        <p:txBody>
          <a:bodyPr>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Calibri" pitchFamily="34" charset="0"/>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smtClean="0">
                <a:solidFill>
                  <a:srgbClr val="FFFFFF"/>
                </a:solidFill>
              </a:rPr>
              <a:t>Challenging</a:t>
            </a:r>
          </a:p>
          <a:p>
            <a:pPr lvl="1" algn="l"/>
            <a:r>
              <a:rPr lang="en-GB" dirty="0" smtClean="0">
                <a:solidFill>
                  <a:srgbClr val="FFFFFF"/>
                </a:solidFill>
                <a:latin typeface="Calibri" panose="020F0502020204030204" pitchFamily="34" charset="0"/>
              </a:rPr>
              <a:t>Marginal land/poor land</a:t>
            </a:r>
          </a:p>
          <a:p>
            <a:pPr lvl="1" algn="l"/>
            <a:r>
              <a:rPr lang="en-GB" dirty="0" smtClean="0">
                <a:solidFill>
                  <a:srgbClr val="FFFFFF"/>
                </a:solidFill>
                <a:latin typeface="Calibri" panose="020F0502020204030204" pitchFamily="34" charset="0"/>
              </a:rPr>
              <a:t>Large size flocks (&gt;1000), </a:t>
            </a:r>
          </a:p>
          <a:p>
            <a:pPr lvl="1" algn="l"/>
            <a:r>
              <a:rPr lang="en-GB" dirty="0">
                <a:solidFill>
                  <a:srgbClr val="FFFFFF"/>
                </a:solidFill>
                <a:latin typeface="Calibri" panose="020F0502020204030204" pitchFamily="34" charset="0"/>
              </a:rPr>
              <a:t>	</a:t>
            </a:r>
            <a:r>
              <a:rPr lang="en-GB" dirty="0" smtClean="0">
                <a:solidFill>
                  <a:srgbClr val="FFFFFF"/>
                </a:solidFill>
                <a:latin typeface="Calibri" panose="020F0502020204030204" pitchFamily="34" charset="0"/>
              </a:rPr>
              <a:t>low stocking density</a:t>
            </a:r>
          </a:p>
          <a:p>
            <a:pPr lvl="1" algn="l"/>
            <a:r>
              <a:rPr lang="en-GB" dirty="0" smtClean="0">
                <a:solidFill>
                  <a:srgbClr val="FFFFFF"/>
                </a:solidFill>
                <a:latin typeface="Calibri" panose="020F0502020204030204" pitchFamily="34" charset="0"/>
              </a:rPr>
              <a:t>Labour critical</a:t>
            </a:r>
          </a:p>
          <a:p>
            <a:pPr lvl="1" algn="l"/>
            <a:r>
              <a:rPr lang="en-GB" dirty="0" smtClean="0">
                <a:solidFill>
                  <a:srgbClr val="FFFFFF"/>
                </a:solidFill>
                <a:latin typeface="Calibri" panose="020F0502020204030204" pitchFamily="34" charset="0"/>
              </a:rPr>
              <a:t>Economically fragile, reliance on support </a:t>
            </a:r>
            <a:endParaRPr lang="en-GB" dirty="0">
              <a:solidFill>
                <a:srgbClr val="FFFFFF"/>
              </a:solidFill>
              <a:latin typeface="Calibri" panose="020F0502020204030204" pitchFamily="34" charset="0"/>
            </a:endParaRPr>
          </a:p>
        </p:txBody>
      </p:sp>
      <p:sp>
        <p:nvSpPr>
          <p:cNvPr id="6" name="Title 1"/>
          <p:cNvSpPr txBox="1">
            <a:spLocks/>
          </p:cNvSpPr>
          <p:nvPr/>
        </p:nvSpPr>
        <p:spPr>
          <a:xfrm>
            <a:off x="803275" y="102395"/>
            <a:ext cx="7165975" cy="976313"/>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dirty="0" smtClean="0">
                <a:solidFill>
                  <a:srgbClr val="FFFFFF"/>
                </a:solidFill>
                <a:latin typeface="Calibri" panose="020F0502020204030204" pitchFamily="34" charset="0"/>
              </a:rPr>
              <a:t>Scottish Hill farming</a:t>
            </a:r>
            <a:endParaRPr lang="en-GB" dirty="0">
              <a:solidFill>
                <a:srgbClr val="FFFFFF"/>
              </a:solidFill>
              <a:latin typeface="Calibri" panose="020F0502020204030204" pitchFamily="34" charset="0"/>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0331" y="1141961"/>
            <a:ext cx="3512220" cy="24108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3" y="3718939"/>
            <a:ext cx="3464447" cy="24581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960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3119"/>
            <a:ext cx="8867775" cy="976313"/>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sz="4000" dirty="0">
                <a:solidFill>
                  <a:schemeClr val="bg1"/>
                </a:solidFill>
                <a:latin typeface="Calibri" panose="020F0502020204030204" pitchFamily="34" charset="0"/>
              </a:rPr>
              <a:t>SRUC Hill &amp; Mountain Research Centre</a:t>
            </a:r>
          </a:p>
        </p:txBody>
      </p:sp>
      <p:sp>
        <p:nvSpPr>
          <p:cNvPr id="7" name="Content Placeholder 2"/>
          <p:cNvSpPr txBox="1">
            <a:spLocks/>
          </p:cNvSpPr>
          <p:nvPr/>
        </p:nvSpPr>
        <p:spPr>
          <a:xfrm>
            <a:off x="146050" y="4962525"/>
            <a:ext cx="7849567" cy="189547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GB" dirty="0" smtClean="0">
                <a:solidFill>
                  <a:schemeClr val="bg1"/>
                </a:solidFill>
                <a:latin typeface="Calibri" panose="020F0502020204030204" pitchFamily="34" charset="0"/>
              </a:rPr>
              <a:t>Research hill farm</a:t>
            </a:r>
          </a:p>
          <a:p>
            <a:pPr marL="457200" lvl="1" indent="0">
              <a:buNone/>
            </a:pPr>
            <a:r>
              <a:rPr lang="en-GB" dirty="0" smtClean="0">
                <a:solidFill>
                  <a:schemeClr val="bg1"/>
                </a:solidFill>
                <a:latin typeface="Calibri" panose="020F0502020204030204" pitchFamily="34" charset="0"/>
              </a:rPr>
              <a:t>In marginal areas of Scotland </a:t>
            </a:r>
          </a:p>
          <a:p>
            <a:pPr marL="457200" lvl="1" indent="0">
              <a:buNone/>
            </a:pPr>
            <a:r>
              <a:rPr lang="en-GB" dirty="0" smtClean="0">
                <a:solidFill>
                  <a:schemeClr val="bg1"/>
                </a:solidFill>
                <a:latin typeface="Calibri" panose="020F0502020204030204" pitchFamily="34" charset="0"/>
              </a:rPr>
              <a:t>1300 sheep2200 ha – mostly hill land</a:t>
            </a:r>
          </a:p>
        </p:txBody>
      </p:sp>
      <p:pic>
        <p:nvPicPr>
          <p:cNvPr id="8" name="Picture 2" descr="Image result for uk map balck"/>
          <p:cNvPicPr>
            <a:picLocks noChangeAspect="1" noChangeArrowheads="1"/>
          </p:cNvPicPr>
          <p:nvPr/>
        </p:nvPicPr>
        <p:blipFill rotWithShape="1">
          <a:blip r:embed="rId2">
            <a:extLst>
              <a:ext uri="{28A0092B-C50C-407E-A947-70E740481C1C}">
                <a14:useLocalDpi xmlns:a14="http://schemas.microsoft.com/office/drawing/2010/main" val="0"/>
              </a:ext>
            </a:extLst>
          </a:blip>
          <a:srcRect b="16858"/>
          <a:stretch/>
        </p:blipFill>
        <p:spPr bwMode="auto">
          <a:xfrm>
            <a:off x="146050" y="699081"/>
            <a:ext cx="1908784" cy="2049389"/>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952500" y="1371600"/>
            <a:ext cx="45719" cy="1047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Connector 13"/>
          <p:cNvCxnSpPr/>
          <p:nvPr/>
        </p:nvCxnSpPr>
        <p:spPr>
          <a:xfrm flipV="1">
            <a:off x="952500" y="959688"/>
            <a:ext cx="1190625" cy="4345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952500" y="1423987"/>
            <a:ext cx="942975" cy="3462338"/>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240" b="7240"/>
          <a:stretch/>
        </p:blipFill>
        <p:spPr>
          <a:xfrm>
            <a:off x="1759559" y="854707"/>
            <a:ext cx="7302786" cy="4107817"/>
          </a:xfrm>
          <a:prstGeom prst="rect">
            <a:avLst/>
          </a:prstGeom>
          <a:ln>
            <a:noFill/>
          </a:ln>
          <a:effectLst>
            <a:softEdge rad="112500"/>
          </a:effectLst>
        </p:spPr>
      </p:pic>
    </p:spTree>
    <p:extLst>
      <p:ext uri="{BB962C8B-B14F-4D97-AF65-F5344CB8AC3E}">
        <p14:creationId xmlns:p14="http://schemas.microsoft.com/office/powerpoint/2010/main" val="882091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1521" y="116636"/>
            <a:ext cx="8607343" cy="1063236"/>
          </a:xfrm>
        </p:spPr>
        <p:txBody>
          <a:bodyPr>
            <a:normAutofit/>
          </a:bodyPr>
          <a:lstStyle/>
          <a:p>
            <a:pPr eaLnBrk="1" hangingPunct="1"/>
            <a:r>
              <a:rPr lang="en-GB" altLang="en-US" dirty="0" smtClean="0">
                <a:solidFill>
                  <a:srgbClr val="FFFFFF"/>
                </a:solidFill>
                <a:latin typeface="Calibri" pitchFamily="34" charset="0"/>
              </a:rPr>
              <a:t>Study plan</a:t>
            </a:r>
          </a:p>
        </p:txBody>
      </p:sp>
      <p:sp>
        <p:nvSpPr>
          <p:cNvPr id="13315" name="Content Placeholder 2"/>
          <p:cNvSpPr>
            <a:spLocks noGrp="1"/>
          </p:cNvSpPr>
          <p:nvPr>
            <p:ph idx="4294967295"/>
          </p:nvPr>
        </p:nvSpPr>
        <p:spPr>
          <a:xfrm>
            <a:off x="1622917" y="867342"/>
            <a:ext cx="5808663" cy="2698751"/>
          </a:xfrm>
          <a:prstGeom prst="rect">
            <a:avLst/>
          </a:prstGeom>
        </p:spPr>
        <p:txBody>
          <a:bodyPr/>
          <a:lstStyle/>
          <a:p>
            <a:pPr marL="114300" indent="0" algn="ctr" eaLnBrk="1" hangingPunct="1">
              <a:spcBef>
                <a:spcPct val="0"/>
              </a:spcBef>
              <a:buFont typeface="Arial" charset="0"/>
              <a:buNone/>
            </a:pPr>
            <a:r>
              <a:rPr lang="en-GB" altLang="en-US" sz="2800" dirty="0" smtClean="0">
                <a:solidFill>
                  <a:srgbClr val="FFFFFF"/>
                </a:solidFill>
                <a:latin typeface="Calibri" panose="020F0502020204030204" pitchFamily="34" charset="0"/>
                <a:cs typeface="Tahoma" pitchFamily="34" charset="0"/>
              </a:rPr>
              <a:t>2 management </a:t>
            </a:r>
            <a:r>
              <a:rPr lang="en-GB" altLang="en-US" sz="2800" dirty="0" smtClean="0">
                <a:solidFill>
                  <a:srgbClr val="FFFFFF"/>
                </a:solidFill>
                <a:latin typeface="Calibri" panose="020F0502020204030204" pitchFamily="34" charset="0"/>
                <a:cs typeface="Tahoma" pitchFamily="34" charset="0"/>
              </a:rPr>
              <a:t>systems, </a:t>
            </a:r>
          </a:p>
          <a:p>
            <a:pPr marL="114300" indent="0" algn="ctr" eaLnBrk="1" hangingPunct="1">
              <a:spcBef>
                <a:spcPct val="0"/>
              </a:spcBef>
              <a:buFont typeface="Arial" charset="0"/>
              <a:buNone/>
            </a:pPr>
            <a:r>
              <a:rPr lang="en-GB" altLang="en-US" sz="2800" dirty="0" smtClean="0">
                <a:solidFill>
                  <a:srgbClr val="FFFFFF"/>
                </a:solidFill>
                <a:latin typeface="Calibri" panose="020F0502020204030204" pitchFamily="34" charset="0"/>
                <a:cs typeface="Tahoma" pitchFamily="34" charset="0"/>
              </a:rPr>
              <a:t>2013-2015</a:t>
            </a:r>
            <a:r>
              <a:rPr lang="en-GB" altLang="en-US" sz="2800" dirty="0" smtClean="0">
                <a:solidFill>
                  <a:srgbClr val="FFFFFF"/>
                </a:solidFill>
                <a:latin typeface="Calibri" panose="020F0502020204030204" pitchFamily="34" charset="0"/>
                <a:cs typeface="Tahoma" pitchFamily="34" charset="0"/>
              </a:rPr>
              <a:t>, </a:t>
            </a:r>
            <a:r>
              <a:rPr lang="en-GB" altLang="en-US" sz="2800" dirty="0" smtClean="0">
                <a:solidFill>
                  <a:srgbClr val="FFFFFF"/>
                </a:solidFill>
                <a:latin typeface="Calibri" panose="020F0502020204030204" pitchFamily="34" charset="0"/>
                <a:cs typeface="Tahoma" pitchFamily="34" charset="0"/>
              </a:rPr>
              <a:t>~900 ewes</a:t>
            </a:r>
            <a:endParaRPr lang="en-GB" altLang="en-US" sz="2800" dirty="0" smtClean="0">
              <a:solidFill>
                <a:srgbClr val="FFFFFF"/>
              </a:solidFill>
              <a:latin typeface="Calibri" panose="020F0502020204030204" pitchFamily="34" charset="0"/>
              <a:cs typeface="Tahoma" pitchFamily="34" charset="0"/>
            </a:endParaRPr>
          </a:p>
          <a:p>
            <a:pPr marL="114300" indent="0" eaLnBrk="1" hangingPunct="1">
              <a:spcBef>
                <a:spcPct val="0"/>
              </a:spcBef>
              <a:buFont typeface="Arial" charset="0"/>
              <a:buNone/>
            </a:pPr>
            <a:r>
              <a:rPr lang="en-GB" altLang="en-US" sz="2400" b="1" dirty="0" smtClean="0">
                <a:solidFill>
                  <a:srgbClr val="FFFFFF"/>
                </a:solidFill>
                <a:latin typeface="Calibri" panose="020F0502020204030204" pitchFamily="34" charset="0"/>
                <a:cs typeface="Tahoma" pitchFamily="34" charset="0"/>
              </a:rPr>
              <a:t>				</a:t>
            </a:r>
            <a:r>
              <a:rPr lang="en-GB" altLang="en-US" sz="1800" b="1" dirty="0" smtClean="0">
                <a:solidFill>
                  <a:srgbClr val="FFFFFF"/>
                </a:solidFill>
                <a:latin typeface="Calibri" panose="020F0502020204030204" pitchFamily="34" charset="0"/>
                <a:cs typeface="Tahoma" pitchFamily="34" charset="0"/>
              </a:rPr>
              <a:t>		</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5268"/>
            <a:ext cx="1749046" cy="1668547"/>
          </a:xfrm>
          <a:prstGeom prst="roundRect">
            <a:avLst>
              <a:gd name="adj" fmla="val 5346"/>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92224" y="2430420"/>
            <a:ext cx="4033143" cy="646331"/>
          </a:xfrm>
          <a:prstGeom prst="rect">
            <a:avLst/>
          </a:prstGeom>
          <a:noFill/>
        </p:spPr>
        <p:txBody>
          <a:bodyPr wrap="square" rtlCol="0">
            <a:spAutoFit/>
          </a:bodyPr>
          <a:lstStyle/>
          <a:p>
            <a:pPr marL="114300" algn="ctr">
              <a:spcBef>
                <a:spcPct val="0"/>
              </a:spcBef>
            </a:pPr>
            <a:r>
              <a:rPr lang="en-GB" altLang="en-US" sz="2000" b="1" dirty="0" smtClean="0">
                <a:solidFill>
                  <a:srgbClr val="FFFFFF"/>
                </a:solidFill>
                <a:latin typeface="Calibri" panose="020F0502020204030204" pitchFamily="34" charset="0"/>
                <a:cs typeface="Tahoma" pitchFamily="34" charset="0"/>
              </a:rPr>
              <a:t>Precision Livestock Farming</a:t>
            </a:r>
            <a:endParaRPr lang="en-GB" altLang="en-US" sz="1600" b="1" dirty="0" smtClean="0">
              <a:solidFill>
                <a:srgbClr val="FFFFFF"/>
              </a:solidFill>
              <a:latin typeface="Calibri" panose="020F0502020204030204" pitchFamily="34" charset="0"/>
              <a:cs typeface="Tahoma" pitchFamily="34" charset="0"/>
            </a:endParaRPr>
          </a:p>
          <a:p>
            <a:pPr marL="114300" algn="ctr">
              <a:spcBef>
                <a:spcPct val="0"/>
              </a:spcBef>
            </a:pPr>
            <a:r>
              <a:rPr lang="en-GB" altLang="en-US" sz="1600" b="1" dirty="0" smtClean="0">
                <a:solidFill>
                  <a:srgbClr val="FFFFFF"/>
                </a:solidFill>
                <a:latin typeface="Calibri" panose="020F0502020204030204" pitchFamily="34" charset="0"/>
                <a:cs typeface="Tahoma" pitchFamily="34" charset="0"/>
              </a:rPr>
              <a:t>EID managed</a:t>
            </a:r>
            <a:endParaRPr lang="en-GB" altLang="en-US" sz="1600" b="1" dirty="0">
              <a:solidFill>
                <a:srgbClr val="FFFFFF"/>
              </a:solidFill>
              <a:latin typeface="Calibri" panose="020F0502020204030204" pitchFamily="34" charset="0"/>
              <a:cs typeface="Tahoma" pitchFamily="34" charset="0"/>
            </a:endParaRPr>
          </a:p>
        </p:txBody>
      </p:sp>
      <p:sp>
        <p:nvSpPr>
          <p:cNvPr id="3" name="TextBox 2"/>
          <p:cNvSpPr txBox="1"/>
          <p:nvPr/>
        </p:nvSpPr>
        <p:spPr>
          <a:xfrm>
            <a:off x="591270" y="2430420"/>
            <a:ext cx="3528392" cy="646331"/>
          </a:xfrm>
          <a:prstGeom prst="rect">
            <a:avLst/>
          </a:prstGeom>
          <a:noFill/>
        </p:spPr>
        <p:txBody>
          <a:bodyPr wrap="square" rtlCol="0">
            <a:spAutoFit/>
          </a:bodyPr>
          <a:lstStyle/>
          <a:p>
            <a:pPr algn="ctr"/>
            <a:r>
              <a:rPr lang="en-GB" altLang="en-US" sz="2000" b="1" dirty="0" smtClean="0">
                <a:solidFill>
                  <a:srgbClr val="FFFF00"/>
                </a:solidFill>
                <a:latin typeface="Calibri" panose="020F0502020204030204" pitchFamily="34" charset="0"/>
                <a:cs typeface="Tahoma" pitchFamily="34" charset="0"/>
              </a:rPr>
              <a:t>Conventional</a:t>
            </a:r>
          </a:p>
          <a:p>
            <a:pPr algn="ctr"/>
            <a:r>
              <a:rPr lang="en-GB" altLang="en-US" sz="1600" b="1" dirty="0" smtClean="0">
                <a:solidFill>
                  <a:srgbClr val="FFFF00"/>
                </a:solidFill>
                <a:latin typeface="Calibri" panose="020F0502020204030204" pitchFamily="34" charset="0"/>
                <a:cs typeface="Tahoma" pitchFamily="34" charset="0"/>
              </a:rPr>
              <a:t>Non-EID managed</a:t>
            </a:r>
          </a:p>
        </p:txBody>
      </p:sp>
      <p:pic>
        <p:nvPicPr>
          <p:cNvPr id="14" name="Picture 8" descr="https://encrypted-tbn3.gstatic.com/images?q=tbn:ANd9GcRVpd2NXRUVlUkNnrbSZYq-shpF5KF4CnO-t5aEQKwWgwsE6s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75" y="4201930"/>
            <a:ext cx="710552" cy="6539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images.sodahead.com/polls/000356047/polls_worm_2317_115309_poll_xlarg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2236" y="5172032"/>
            <a:ext cx="661691" cy="559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1290" y="4216011"/>
            <a:ext cx="3168352" cy="584775"/>
          </a:xfrm>
          <a:prstGeom prst="rect">
            <a:avLst/>
          </a:prstGeom>
          <a:noFill/>
        </p:spPr>
        <p:txBody>
          <a:bodyPr wrap="square" rtlCol="0">
            <a:spAutoFit/>
          </a:bodyPr>
          <a:lstStyle/>
          <a:p>
            <a:pPr algn="ctr" fontAlgn="t"/>
            <a:r>
              <a:rPr lang="en-GB" sz="1600" b="1" dirty="0">
                <a:solidFill>
                  <a:srgbClr val="FFFF00"/>
                </a:solidFill>
                <a:latin typeface="Calibri" panose="020F0502020204030204" pitchFamily="34" charset="0"/>
              </a:rPr>
              <a:t>Based on </a:t>
            </a:r>
            <a:r>
              <a:rPr lang="en-GB" sz="1600" b="1" dirty="0" smtClean="0">
                <a:solidFill>
                  <a:srgbClr val="FFFF00"/>
                </a:solidFill>
                <a:latin typeface="Calibri" panose="020F0502020204030204" pitchFamily="34" charset="0"/>
              </a:rPr>
              <a:t>BCS</a:t>
            </a:r>
            <a:endParaRPr lang="en-GB" sz="1600" dirty="0">
              <a:solidFill>
                <a:srgbClr val="FFFF00"/>
              </a:solidFill>
              <a:latin typeface="Calibri" panose="020F0502020204030204" pitchFamily="34" charset="0"/>
            </a:endParaRPr>
          </a:p>
          <a:p>
            <a:pPr algn="ctr" fontAlgn="t"/>
            <a:r>
              <a:rPr lang="en-GB" sz="1600" b="1" dirty="0">
                <a:solidFill>
                  <a:srgbClr val="FFFF00"/>
                </a:solidFill>
                <a:latin typeface="Calibri" panose="020F0502020204030204" pitchFamily="34" charset="0"/>
              </a:rPr>
              <a:t>+ scan result (&gt;</a:t>
            </a:r>
            <a:r>
              <a:rPr lang="en-GB" sz="1600" b="1" dirty="0" smtClean="0">
                <a:solidFill>
                  <a:srgbClr val="FFFF00"/>
                </a:solidFill>
                <a:latin typeface="Calibri" panose="020F0502020204030204" pitchFamily="34" charset="0"/>
              </a:rPr>
              <a:t>Feb)</a:t>
            </a:r>
            <a:endParaRPr lang="en-GB" sz="1600" dirty="0">
              <a:solidFill>
                <a:srgbClr val="FFFF00"/>
              </a:solidFill>
              <a:latin typeface="Calibri" panose="020F0502020204030204" pitchFamily="34" charset="0"/>
            </a:endParaRPr>
          </a:p>
        </p:txBody>
      </p:sp>
      <p:sp>
        <p:nvSpPr>
          <p:cNvPr id="9" name="TextBox 8"/>
          <p:cNvSpPr txBox="1"/>
          <p:nvPr/>
        </p:nvSpPr>
        <p:spPr>
          <a:xfrm>
            <a:off x="5505950" y="4185233"/>
            <a:ext cx="2605690" cy="646331"/>
          </a:xfrm>
          <a:prstGeom prst="rect">
            <a:avLst/>
          </a:prstGeom>
          <a:noFill/>
        </p:spPr>
        <p:txBody>
          <a:bodyPr wrap="square" rtlCol="0">
            <a:spAutoFit/>
          </a:bodyPr>
          <a:lstStyle/>
          <a:p>
            <a:pPr algn="ctr"/>
            <a:r>
              <a:rPr lang="en-GB" sz="1600" b="1" dirty="0">
                <a:solidFill>
                  <a:srgbClr val="FFFFFF"/>
                </a:solidFill>
                <a:latin typeface="Calibri" panose="020F0502020204030204" pitchFamily="34" charset="0"/>
              </a:rPr>
              <a:t>Based on % </a:t>
            </a:r>
            <a:r>
              <a:rPr lang="en-GB" sz="1600" b="1" dirty="0" smtClean="0">
                <a:solidFill>
                  <a:srgbClr val="FFFFFF"/>
                </a:solidFill>
                <a:latin typeface="Calibri" panose="020F0502020204030204" pitchFamily="34" charset="0"/>
              </a:rPr>
              <a:t>weight </a:t>
            </a:r>
            <a:r>
              <a:rPr lang="en-GB" sz="1600" b="1" dirty="0">
                <a:solidFill>
                  <a:srgbClr val="FFFFFF"/>
                </a:solidFill>
                <a:latin typeface="Calibri" panose="020F0502020204030204" pitchFamily="34" charset="0"/>
              </a:rPr>
              <a:t>change </a:t>
            </a:r>
            <a:endParaRPr lang="en-GB" sz="1600" b="1" dirty="0" smtClean="0">
              <a:solidFill>
                <a:srgbClr val="FFFFFF"/>
              </a:solidFill>
              <a:latin typeface="Calibri" panose="020F0502020204030204" pitchFamily="34" charset="0"/>
            </a:endParaRPr>
          </a:p>
          <a:p>
            <a:pPr algn="ctr"/>
            <a:r>
              <a:rPr lang="en-GB" sz="1600" b="1" dirty="0" smtClean="0">
                <a:solidFill>
                  <a:srgbClr val="FFFFFF"/>
                </a:solidFill>
                <a:latin typeface="Calibri" panose="020F0502020204030204" pitchFamily="34" charset="0"/>
              </a:rPr>
              <a:t>+ </a:t>
            </a:r>
            <a:r>
              <a:rPr lang="en-GB" sz="1600" b="1" dirty="0">
                <a:solidFill>
                  <a:srgbClr val="FFFFFF"/>
                </a:solidFill>
                <a:latin typeface="Calibri" panose="020F0502020204030204" pitchFamily="34" charset="0"/>
              </a:rPr>
              <a:t>scan result (&gt;Feb</a:t>
            </a:r>
            <a:r>
              <a:rPr lang="en-GB" sz="2000" b="1" dirty="0" smtClean="0">
                <a:solidFill>
                  <a:srgbClr val="FFFFFF"/>
                </a:solidFill>
                <a:latin typeface="Calibri" panose="020F0502020204030204" pitchFamily="34" charset="0"/>
              </a:rPr>
              <a:t>)</a:t>
            </a:r>
            <a:endParaRPr lang="en-GB" sz="2000" b="1" dirty="0">
              <a:solidFill>
                <a:srgbClr val="FFFFFF"/>
              </a:solidFill>
              <a:latin typeface="Calibri" panose="020F0502020204030204" pitchFamily="34" charset="0"/>
            </a:endParaRPr>
          </a:p>
        </p:txBody>
      </p:sp>
      <p:sp>
        <p:nvSpPr>
          <p:cNvPr id="19" name="TextBox 18"/>
          <p:cNvSpPr txBox="1"/>
          <p:nvPr/>
        </p:nvSpPr>
        <p:spPr>
          <a:xfrm>
            <a:off x="771290" y="5159239"/>
            <a:ext cx="3168352" cy="584775"/>
          </a:xfrm>
          <a:prstGeom prst="rect">
            <a:avLst/>
          </a:prstGeom>
          <a:noFill/>
        </p:spPr>
        <p:txBody>
          <a:bodyPr wrap="square" rtlCol="0">
            <a:spAutoFit/>
          </a:bodyPr>
          <a:lstStyle/>
          <a:p>
            <a:pPr algn="ctr"/>
            <a:r>
              <a:rPr lang="en-GB" sz="1600" b="1" dirty="0">
                <a:solidFill>
                  <a:srgbClr val="FFFF00"/>
                </a:solidFill>
                <a:latin typeface="Calibri" panose="020F0502020204030204" pitchFamily="34" charset="0"/>
              </a:rPr>
              <a:t>Whole flock </a:t>
            </a:r>
            <a:r>
              <a:rPr lang="en-GB" sz="1600" b="1" dirty="0" smtClean="0">
                <a:solidFill>
                  <a:srgbClr val="FFFF00"/>
                </a:solidFill>
                <a:latin typeface="Calibri" panose="020F0502020204030204" pitchFamily="34" charset="0"/>
              </a:rPr>
              <a:t>approach</a:t>
            </a:r>
          </a:p>
          <a:p>
            <a:pPr algn="ctr"/>
            <a:r>
              <a:rPr lang="en-GB" sz="1600" b="1" dirty="0">
                <a:solidFill>
                  <a:srgbClr val="FFFF00"/>
                </a:solidFill>
                <a:latin typeface="Calibri" panose="020F0502020204030204" pitchFamily="34" charset="0"/>
              </a:rPr>
              <a:t> </a:t>
            </a:r>
            <a:r>
              <a:rPr lang="en-GB" sz="1600" b="1" dirty="0" smtClean="0">
                <a:solidFill>
                  <a:srgbClr val="FFFF00"/>
                </a:solidFill>
                <a:latin typeface="Calibri" panose="020F0502020204030204" pitchFamily="34" charset="0"/>
              </a:rPr>
              <a:t>- pooled FEC, threshold</a:t>
            </a:r>
            <a:endParaRPr lang="en-GB" sz="1400" dirty="0">
              <a:solidFill>
                <a:srgbClr val="FFFF00"/>
              </a:solidFill>
            </a:endParaRPr>
          </a:p>
        </p:txBody>
      </p:sp>
      <p:sp>
        <p:nvSpPr>
          <p:cNvPr id="20" name="TextBox 19"/>
          <p:cNvSpPr txBox="1"/>
          <p:nvPr/>
        </p:nvSpPr>
        <p:spPr>
          <a:xfrm>
            <a:off x="5717351" y="5159239"/>
            <a:ext cx="2182888" cy="584775"/>
          </a:xfrm>
          <a:prstGeom prst="rect">
            <a:avLst/>
          </a:prstGeom>
          <a:noFill/>
        </p:spPr>
        <p:txBody>
          <a:bodyPr wrap="square" rtlCol="0">
            <a:spAutoFit/>
          </a:bodyPr>
          <a:lstStyle/>
          <a:p>
            <a:pPr algn="ctr"/>
            <a:r>
              <a:rPr lang="en-GB" sz="1600" b="1" dirty="0" smtClean="0">
                <a:solidFill>
                  <a:srgbClr val="FFFFFF"/>
                </a:solidFill>
                <a:latin typeface="Calibri" panose="020F0502020204030204" pitchFamily="34" charset="0"/>
              </a:rPr>
              <a:t>Targeted Worming</a:t>
            </a:r>
          </a:p>
          <a:p>
            <a:pPr algn="ctr"/>
            <a:r>
              <a:rPr lang="en-GB" sz="1600" b="1" dirty="0">
                <a:solidFill>
                  <a:srgbClr val="FFFFFF"/>
                </a:solidFill>
                <a:latin typeface="Calibri" panose="020F0502020204030204" pitchFamily="34" charset="0"/>
              </a:rPr>
              <a:t> </a:t>
            </a:r>
            <a:r>
              <a:rPr lang="en-GB" sz="1600" b="1" dirty="0" smtClean="0">
                <a:solidFill>
                  <a:srgbClr val="FFFFFF"/>
                </a:solidFill>
                <a:latin typeface="Calibri" panose="020F0502020204030204" pitchFamily="34" charset="0"/>
              </a:rPr>
              <a:t>- lamb weight change</a:t>
            </a:r>
            <a:endParaRPr lang="en-GB" sz="1400" dirty="0">
              <a:solidFill>
                <a:srgbClr val="FFFFFF"/>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7151" y="95267"/>
            <a:ext cx="1720939" cy="1668548"/>
          </a:xfrm>
          <a:prstGeom prst="roundRect">
            <a:avLst>
              <a:gd name="adj" fmla="val 8594"/>
            </a:avLst>
          </a:prstGeom>
          <a:solidFill>
            <a:srgbClr val="FFFFFF">
              <a:shade val="85000"/>
            </a:srgbClr>
          </a:solidFill>
          <a:ln>
            <a:noFill/>
          </a:ln>
          <a:effectLst/>
        </p:spPr>
      </p:pic>
      <p:sp>
        <p:nvSpPr>
          <p:cNvPr id="18" name="Right Brace 17"/>
          <p:cNvSpPr/>
          <p:nvPr/>
        </p:nvSpPr>
        <p:spPr>
          <a:xfrm rot="16200000">
            <a:off x="4394051" y="-28149"/>
            <a:ext cx="427403" cy="4489736"/>
          </a:xfrm>
          <a:prstGeom prst="rightBrace">
            <a:avLst>
              <a:gd name="adj1" fmla="val 9285"/>
              <a:gd name="adj2" fmla="val 4533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FFFF"/>
              </a:solidFill>
            </a:endParaRPr>
          </a:p>
        </p:txBody>
      </p:sp>
      <p:sp>
        <p:nvSpPr>
          <p:cNvPr id="21" name="TextBox 20"/>
          <p:cNvSpPr txBox="1"/>
          <p:nvPr/>
        </p:nvSpPr>
        <p:spPr>
          <a:xfrm>
            <a:off x="771290" y="3363553"/>
            <a:ext cx="3168352" cy="338554"/>
          </a:xfrm>
          <a:prstGeom prst="rect">
            <a:avLst/>
          </a:prstGeom>
          <a:noFill/>
        </p:spPr>
        <p:txBody>
          <a:bodyPr wrap="square" rtlCol="0">
            <a:spAutoFit/>
          </a:bodyPr>
          <a:lstStyle/>
          <a:p>
            <a:pPr algn="ctr"/>
            <a:r>
              <a:rPr lang="en-GB" sz="1600" b="1" dirty="0" smtClean="0">
                <a:solidFill>
                  <a:srgbClr val="FFFF00"/>
                </a:solidFill>
                <a:latin typeface="Calibri" pitchFamily="34" charset="0"/>
              </a:rPr>
              <a:t>Use manual sorting</a:t>
            </a:r>
            <a:endParaRPr lang="en-GB" sz="1600" b="1" dirty="0">
              <a:solidFill>
                <a:srgbClr val="FFFF00"/>
              </a:solidFill>
              <a:latin typeface="Calibri" pitchFamily="34" charset="0"/>
            </a:endParaRPr>
          </a:p>
        </p:txBody>
      </p:sp>
      <p:sp>
        <p:nvSpPr>
          <p:cNvPr id="24" name="TextBox 23"/>
          <p:cNvSpPr txBox="1"/>
          <p:nvPr/>
        </p:nvSpPr>
        <p:spPr>
          <a:xfrm>
            <a:off x="5555456" y="3363553"/>
            <a:ext cx="2506679" cy="338554"/>
          </a:xfrm>
          <a:prstGeom prst="rect">
            <a:avLst/>
          </a:prstGeom>
          <a:noFill/>
        </p:spPr>
        <p:txBody>
          <a:bodyPr wrap="square" rtlCol="0">
            <a:spAutoFit/>
          </a:bodyPr>
          <a:lstStyle/>
          <a:p>
            <a:pPr algn="ctr"/>
            <a:r>
              <a:rPr lang="en-GB" sz="1600" b="1" dirty="0" smtClean="0">
                <a:solidFill>
                  <a:srgbClr val="FFFFFF"/>
                </a:solidFill>
                <a:latin typeface="Calibri" panose="020F0502020204030204" pitchFamily="34" charset="0"/>
              </a:rPr>
              <a:t>Use EID technology</a:t>
            </a:r>
          </a:p>
        </p:txBody>
      </p:sp>
      <p:sp>
        <p:nvSpPr>
          <p:cNvPr id="6" name="AutoShape 2" descr="Image result for group sheep cartoon images"/>
          <p:cNvSpPr>
            <a:spLocks noChangeAspect="1" noChangeArrowheads="1"/>
          </p:cNvSpPr>
          <p:nvPr/>
        </p:nvSpPr>
        <p:spPr bwMode="auto">
          <a:xfrm>
            <a:off x="0"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3375" y="3177750"/>
            <a:ext cx="748849" cy="81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6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P spid="19" grpId="0"/>
      <p:bldP spid="20" grpId="0"/>
      <p:bldP spid="18" grpId="0" animBg="1"/>
      <p:bldP spid="21"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97340" cy="1301007"/>
          </a:xfrm>
        </p:spPr>
        <p:txBody>
          <a:bodyPr>
            <a:normAutofit/>
          </a:bodyPr>
          <a:lstStyle/>
          <a:p>
            <a:r>
              <a:rPr lang="en-GB" dirty="0" smtClean="0">
                <a:solidFill>
                  <a:schemeClr val="bg1"/>
                </a:solidFill>
                <a:latin typeface="Calibri" pitchFamily="34" charset="0"/>
              </a:rPr>
              <a:t>Data recording</a:t>
            </a:r>
            <a:endParaRPr lang="en-GB" dirty="0">
              <a:solidFill>
                <a:schemeClr val="bg1"/>
              </a:solidFill>
              <a:latin typeface="Calibri" pitchFamily="34" charset="0"/>
            </a:endParaRPr>
          </a:p>
        </p:txBody>
      </p:sp>
      <p:graphicFrame>
        <p:nvGraphicFramePr>
          <p:cNvPr id="5" name="Diagram 4"/>
          <p:cNvGraphicFramePr/>
          <p:nvPr>
            <p:extLst>
              <p:ext uri="{D42A27DB-BD31-4B8C-83A1-F6EECF244321}">
                <p14:modId xmlns:p14="http://schemas.microsoft.com/office/powerpoint/2010/main" val="2131249488"/>
              </p:ext>
            </p:extLst>
          </p:nvPr>
        </p:nvGraphicFramePr>
        <p:xfrm>
          <a:off x="1174486" y="1339047"/>
          <a:ext cx="6553668" cy="4783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897" y="3044135"/>
            <a:ext cx="1368152" cy="163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descr="https://encrypted-tbn3.gstatic.com/images?q=tbn:ANd9GcRVpd2NXRUVlUkNnrbSZYq-shpF5KF4CnO-t5aEQKwWgwsE6snH"/>
          <p:cNvPicPr>
            <a:picLocks noChangeAspect="1" noChangeArrowheads="1"/>
          </p:cNvPicPr>
          <p:nvPr/>
        </p:nvPicPr>
        <p:blipFill rotWithShape="1">
          <a:blip r:embed="rId9">
            <a:extLst>
              <a:ext uri="{28A0092B-C50C-407E-A947-70E740481C1C}">
                <a14:useLocalDpi xmlns:a14="http://schemas.microsoft.com/office/drawing/2010/main" val="0"/>
              </a:ext>
            </a:extLst>
          </a:blip>
          <a:srcRect l="1" r="-3156"/>
          <a:stretch/>
        </p:blipFill>
        <p:spPr bwMode="auto">
          <a:xfrm>
            <a:off x="6922474" y="2242389"/>
            <a:ext cx="732975" cy="653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encrypted-tbn3.gstatic.com/images?q=tbn:ANd9GcRVpd2NXRUVlUkNnrbSZYq-shpF5KF4CnO-t5aEQKwWgwsE6snH"/>
          <p:cNvPicPr>
            <a:picLocks noChangeAspect="1" noChangeArrowheads="1"/>
          </p:cNvPicPr>
          <p:nvPr/>
        </p:nvPicPr>
        <p:blipFill rotWithShape="1">
          <a:blip r:embed="rId9">
            <a:extLst>
              <a:ext uri="{28A0092B-C50C-407E-A947-70E740481C1C}">
                <a14:useLocalDpi xmlns:a14="http://schemas.microsoft.com/office/drawing/2010/main" val="0"/>
              </a:ext>
            </a:extLst>
          </a:blip>
          <a:srcRect l="1" r="-3156"/>
          <a:stretch/>
        </p:blipFill>
        <p:spPr bwMode="auto">
          <a:xfrm>
            <a:off x="7197778" y="3730915"/>
            <a:ext cx="732975" cy="6539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images.sodahead.com/polls/000356047/polls_worm_2317_115309_poll_xlarge.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460" y="3778305"/>
            <a:ext cx="661691" cy="559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images.sodahead.com/polls/000356047/polls_worm_2317_115309_poll_xlarge.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385" y="2289779"/>
            <a:ext cx="661691" cy="559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images.sodahead.com/polls/000356047/polls_worm_2317_115309_poll_xlarge.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04212" y="1083484"/>
            <a:ext cx="661691" cy="559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347" y="5338067"/>
            <a:ext cx="2046073" cy="461665"/>
          </a:xfrm>
          <a:prstGeom prst="rect">
            <a:avLst/>
          </a:prstGeom>
          <a:noFill/>
        </p:spPr>
        <p:txBody>
          <a:bodyPr wrap="none" rtlCol="0">
            <a:spAutoFit/>
          </a:bodyPr>
          <a:lstStyle/>
          <a:p>
            <a:r>
              <a:rPr lang="en-GB" sz="2400" dirty="0" smtClean="0">
                <a:solidFill>
                  <a:schemeClr val="bg1"/>
                </a:solidFill>
              </a:rPr>
              <a:t>Lamb worming</a:t>
            </a:r>
            <a:endParaRPr lang="en-GB" sz="2400" dirty="0">
              <a:solidFill>
                <a:schemeClr val="bg1"/>
              </a:solidFill>
            </a:endParaRPr>
          </a:p>
        </p:txBody>
      </p:sp>
      <p:sp>
        <p:nvSpPr>
          <p:cNvPr id="19" name="TextBox 18"/>
          <p:cNvSpPr txBox="1"/>
          <p:nvPr/>
        </p:nvSpPr>
        <p:spPr>
          <a:xfrm>
            <a:off x="6105877" y="1232973"/>
            <a:ext cx="2581861" cy="461665"/>
          </a:xfrm>
          <a:prstGeom prst="rect">
            <a:avLst/>
          </a:prstGeom>
          <a:noFill/>
        </p:spPr>
        <p:txBody>
          <a:bodyPr wrap="none" rtlCol="0">
            <a:spAutoFit/>
          </a:bodyPr>
          <a:lstStyle/>
          <a:p>
            <a:r>
              <a:rPr lang="en-GB" sz="2400" dirty="0" smtClean="0">
                <a:solidFill>
                  <a:schemeClr val="bg1"/>
                </a:solidFill>
              </a:rPr>
              <a:t>Ewe winter feeding</a:t>
            </a:r>
            <a:endParaRPr lang="en-GB" sz="2400" dirty="0">
              <a:solidFill>
                <a:schemeClr val="bg1"/>
              </a:solidFill>
            </a:endParaRPr>
          </a:p>
        </p:txBody>
      </p:sp>
    </p:spTree>
    <p:extLst>
      <p:ext uri="{BB962C8B-B14F-4D97-AF65-F5344CB8AC3E}">
        <p14:creationId xmlns:p14="http://schemas.microsoft.com/office/powerpoint/2010/main" val="40697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Wishart\Desktop\Pics Vids\DSC_0476.JPG"/>
          <p:cNvPicPr>
            <a:picLocks noChangeAspect="1" noChangeArrowheads="1"/>
          </p:cNvPicPr>
          <p:nvPr/>
        </p:nvPicPr>
        <p:blipFill>
          <a:blip r:embed="rId2">
            <a:extLst>
              <a:ext uri="{28A0092B-C50C-407E-A947-70E740481C1C}">
                <a14:useLocalDpi xmlns:a14="http://schemas.microsoft.com/office/drawing/2010/main" val="0"/>
              </a:ext>
            </a:extLst>
          </a:blip>
          <a:srcRect l="206" t="345" r="2"/>
          <a:stretch>
            <a:fillRect/>
          </a:stretch>
        </p:blipFill>
        <p:spPr bwMode="auto">
          <a:xfrm>
            <a:off x="823286" y="1021940"/>
            <a:ext cx="7742761" cy="434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kenyf\AppData\Local\Microsoft\Windows\Temporary Internet Files\Content.IE5\GVAU8Y4T\New Pictu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6195400"/>
            <a:ext cx="471488" cy="42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26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ST weaning- ewe lambs- 1 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2515" y="82731"/>
            <a:ext cx="7490775" cy="5618081"/>
          </a:xfrm>
          <a:prstGeom prst="rect">
            <a:avLst/>
          </a:prstGeom>
        </p:spPr>
      </p:pic>
      <p:sp>
        <p:nvSpPr>
          <p:cNvPr id="3" name="Rectangle 2"/>
          <p:cNvSpPr/>
          <p:nvPr/>
        </p:nvSpPr>
        <p:spPr>
          <a:xfrm>
            <a:off x="182209" y="5808967"/>
            <a:ext cx="7713094" cy="923330"/>
          </a:xfrm>
          <a:prstGeom prst="rect">
            <a:avLst/>
          </a:prstGeom>
        </p:spPr>
        <p:txBody>
          <a:bodyPr wrap="square">
            <a:spAutoFit/>
          </a:bodyPr>
          <a:lstStyle/>
          <a:p>
            <a:r>
              <a:rPr lang="en-GB" dirty="0">
                <a:solidFill>
                  <a:schemeClr val="bg1"/>
                </a:solidFill>
              </a:rPr>
              <a:t>Lambs EID tagged, Treatment </a:t>
            </a:r>
            <a:r>
              <a:rPr lang="en-GB" dirty="0" smtClean="0">
                <a:solidFill>
                  <a:schemeClr val="bg1"/>
                </a:solidFill>
              </a:rPr>
              <a:t>decisions monthly July </a:t>
            </a:r>
            <a:r>
              <a:rPr lang="en-GB" dirty="0">
                <a:solidFill>
                  <a:schemeClr val="bg1"/>
                </a:solidFill>
              </a:rPr>
              <a:t>– </a:t>
            </a:r>
            <a:r>
              <a:rPr lang="en-GB" dirty="0" smtClean="0">
                <a:solidFill>
                  <a:schemeClr val="bg1"/>
                </a:solidFill>
              </a:rPr>
              <a:t>September</a:t>
            </a:r>
          </a:p>
          <a:p>
            <a:r>
              <a:rPr lang="en-GB" dirty="0" smtClean="0">
                <a:solidFill>
                  <a:schemeClr val="bg1"/>
                </a:solidFill>
              </a:rPr>
              <a:t>Labour </a:t>
            </a:r>
            <a:r>
              <a:rPr lang="en-GB" dirty="0">
                <a:solidFill>
                  <a:schemeClr val="bg1"/>
                </a:solidFill>
              </a:rPr>
              <a:t>(hours) measured using videos/direct </a:t>
            </a:r>
            <a:r>
              <a:rPr lang="en-GB" dirty="0" smtClean="0">
                <a:solidFill>
                  <a:schemeClr val="bg1"/>
                </a:solidFill>
              </a:rPr>
              <a:t>observations at </a:t>
            </a:r>
            <a:r>
              <a:rPr lang="en-GB" dirty="0">
                <a:solidFill>
                  <a:schemeClr val="bg1"/>
                </a:solidFill>
              </a:rPr>
              <a:t>cost £</a:t>
            </a:r>
            <a:r>
              <a:rPr lang="en-GB" dirty="0">
                <a:solidFill>
                  <a:schemeClr val="bg1"/>
                </a:solidFill>
              </a:rPr>
              <a:t>11 per hour</a:t>
            </a:r>
          </a:p>
          <a:p>
            <a:r>
              <a:rPr lang="en-GB" dirty="0" smtClean="0">
                <a:solidFill>
                  <a:schemeClr val="bg1"/>
                </a:solidFill>
              </a:rPr>
              <a:t>€11.90/US$14/MYR60.70 per </a:t>
            </a:r>
            <a:r>
              <a:rPr lang="en-GB" dirty="0" smtClean="0">
                <a:solidFill>
                  <a:schemeClr val="bg1"/>
                </a:solidFill>
              </a:rPr>
              <a:t>hour</a:t>
            </a:r>
            <a:endParaRPr lang="en-GB" dirty="0">
              <a:solidFill>
                <a:schemeClr val="bg1"/>
              </a:solidFill>
            </a:endParaRPr>
          </a:p>
        </p:txBody>
      </p:sp>
    </p:spTree>
    <p:extLst>
      <p:ext uri="{BB962C8B-B14F-4D97-AF65-F5344CB8AC3E}">
        <p14:creationId xmlns:p14="http://schemas.microsoft.com/office/powerpoint/2010/main" val="4110709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7198" y="238801"/>
            <a:ext cx="4761240" cy="769441"/>
          </a:xfrm>
          <a:prstGeom prst="rect">
            <a:avLst/>
          </a:prstGeom>
        </p:spPr>
        <p:txBody>
          <a:bodyPr wrap="none">
            <a:spAutoFit/>
          </a:bodyPr>
          <a:lstStyle/>
          <a:p>
            <a:r>
              <a:rPr lang="en-GB" sz="4400" dirty="0" smtClean="0">
                <a:solidFill>
                  <a:schemeClr val="bg1"/>
                </a:solidFill>
              </a:rPr>
              <a:t>Wormer treatments</a:t>
            </a:r>
            <a:endParaRPr lang="en-GB" sz="4400" dirty="0"/>
          </a:p>
        </p:txBody>
      </p:sp>
      <p:sp>
        <p:nvSpPr>
          <p:cNvPr id="3" name="Rectangle 2"/>
          <p:cNvSpPr/>
          <p:nvPr/>
        </p:nvSpPr>
        <p:spPr>
          <a:xfrm>
            <a:off x="428625" y="5404188"/>
            <a:ext cx="8210549" cy="400110"/>
          </a:xfrm>
          <a:prstGeom prst="rect">
            <a:avLst/>
          </a:prstGeom>
        </p:spPr>
        <p:txBody>
          <a:bodyPr wrap="square">
            <a:spAutoFit/>
          </a:bodyPr>
          <a:lstStyle/>
          <a:p>
            <a:pPr algn="ctr"/>
            <a:r>
              <a:rPr lang="en-GB" sz="2000" dirty="0" smtClean="0">
                <a:solidFill>
                  <a:schemeClr val="bg1"/>
                </a:solidFill>
              </a:rPr>
              <a:t>PLF lambs needed 40% less wormer than CON </a:t>
            </a:r>
            <a:r>
              <a:rPr lang="en-GB" sz="2000" dirty="0">
                <a:solidFill>
                  <a:schemeClr val="bg1"/>
                </a:solidFill>
              </a:rPr>
              <a:t>lambs (χ</a:t>
            </a:r>
            <a:r>
              <a:rPr lang="en-GB" sz="2000" baseline="30000" dirty="0">
                <a:solidFill>
                  <a:schemeClr val="bg1"/>
                </a:solidFill>
              </a:rPr>
              <a:t>2 </a:t>
            </a:r>
            <a:r>
              <a:rPr lang="en-GB" sz="2000" dirty="0">
                <a:solidFill>
                  <a:schemeClr val="bg1"/>
                </a:solidFill>
              </a:rPr>
              <a:t>test, P&lt;0.001) </a:t>
            </a:r>
            <a:r>
              <a:rPr lang="en-GB" sz="2000" dirty="0" smtClean="0">
                <a:solidFill>
                  <a:schemeClr val="bg1"/>
                </a:solidFill>
              </a:rPr>
              <a:t>.</a:t>
            </a:r>
          </a:p>
        </p:txBody>
      </p:sp>
      <p:pic>
        <p:nvPicPr>
          <p:cNvPr id="9" name="Picture 2" descr="C:\Users\kenyf\AppData\Local\Microsoft\Windows\Temporary Internet Files\Content.IE5\GVAU8Y4T\New Pictu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6195400"/>
            <a:ext cx="471488" cy="42923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 descr="https://webmail.moredun.ac.uk/owa/attachment.ashx?id=RgAAAAA9SSwFIpuTQ66vhBZDK201BwCvO5YexzfUEYosAJAnewxLAAACdtTJAACcSnrnuxbwRJ0Tikc7cZK0AAqQQp3WAAAJ&amp;attcnt=1&amp;attid0=EACU7bPfNWoYQ5gsqW%2bAX8jJ"/>
          <p:cNvSpPr>
            <a:spLocks noChangeAspect="1" noChangeArrowheads="1"/>
          </p:cNvSpPr>
          <p:nvPr/>
        </p:nvSpPr>
        <p:spPr bwMode="auto">
          <a:xfrm>
            <a:off x="38100" y="-6350"/>
            <a:ext cx="5953125" cy="2409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https://webmail.moredun.ac.uk/owa/attachment.ashx?id=RgAAAAA9SSwFIpuTQ66vhBZDK201BwCvO5YexzfUEYosAJAnewxLAAACdtTJAACcSnrnuxbwRJ0Tikc7cZK0AAqQQp3WAAAJ&amp;attcnt=1&amp;attid0=EACU7bPfNWoYQ5gsqW%2bAX8jJ"/>
          <p:cNvSpPr>
            <a:spLocks noChangeAspect="1" noChangeArrowheads="1"/>
          </p:cNvSpPr>
          <p:nvPr/>
        </p:nvSpPr>
        <p:spPr bwMode="auto">
          <a:xfrm>
            <a:off x="190500" y="146050"/>
            <a:ext cx="5953125" cy="2409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descr="C:\Users\kenyf\Desktop\grap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07" y="1441847"/>
            <a:ext cx="8200667" cy="33196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81025" y="4761479"/>
            <a:ext cx="8210549" cy="338554"/>
          </a:xfrm>
          <a:prstGeom prst="rect">
            <a:avLst/>
          </a:prstGeom>
        </p:spPr>
        <p:txBody>
          <a:bodyPr wrap="square">
            <a:spAutoFit/>
          </a:bodyPr>
          <a:lstStyle/>
          <a:p>
            <a:pPr algn="ctr"/>
            <a:r>
              <a:rPr lang="en-GB" sz="1600" dirty="0" smtClean="0">
                <a:solidFill>
                  <a:schemeClr val="bg1"/>
                </a:solidFill>
              </a:rPr>
              <a:t>* Error bars represent standard deviation</a:t>
            </a:r>
          </a:p>
        </p:txBody>
      </p:sp>
    </p:spTree>
    <p:extLst>
      <p:ext uri="{BB962C8B-B14F-4D97-AF65-F5344CB8AC3E}">
        <p14:creationId xmlns:p14="http://schemas.microsoft.com/office/powerpoint/2010/main" val="2240614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redun_basic_template_2013-2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3AC733BE30A145B568D50B083FA3E9" ma:contentTypeVersion="0" ma:contentTypeDescription="Create a new document." ma:contentTypeScope="" ma:versionID="d6538ab53d838332e2baf9d5c1941eb6">
  <xsd:schema xmlns:xsd="http://www.w3.org/2001/XMLSchema" xmlns:p="http://schemas.microsoft.com/office/2006/metadata/properties" xmlns:ns3="041b588e-3792-4b5c-b776-3d32ef827c62" targetNamespace="http://schemas.microsoft.com/office/2006/metadata/properties" ma:root="true" ma:fieldsID="841bc0df5ff2df1916eabe15b817df6c" ns3:_="">
    <xsd:import namespace="041b588e-3792-4b5c-b776-3d32ef827c62"/>
    <xsd:element name="properties">
      <xsd:complexType>
        <xsd:sequence>
          <xsd:element name="documentManagement">
            <xsd:complexType>
              <xsd:all>
                <xsd:element ref="ns3:Category_x0020_2" minOccurs="0"/>
              </xsd:all>
            </xsd:complexType>
          </xsd:element>
        </xsd:sequence>
      </xsd:complexType>
    </xsd:element>
  </xsd:schema>
  <xsd:schema xmlns:xsd="http://www.w3.org/2001/XMLSchema" xmlns:dms="http://schemas.microsoft.com/office/2006/documentManagement/types" targetNamespace="041b588e-3792-4b5c-b776-3d32ef827c62" elementFormDefault="qualified">
    <xsd:import namespace="http://schemas.microsoft.com/office/2006/documentManagement/types"/>
    <xsd:element name="Category_x0020_2" ma:index="9" nillable="true" ma:displayName="Area" ma:default="" ma:internalName="Category_x0020_2">
      <xsd:simpleType>
        <xsd:restriction base="dms:Text">
          <xsd:maxLength value="3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Category_x0020_2 xmlns="041b588e-3792-4b5c-b776-3d32ef827c62">Administration</Category_x0020_2>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0F871-D8AC-4375-984F-B268B62CF5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1b588e-3792-4b5c-b776-3d32ef827c62"/>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A93EE61B-C7D3-4EA0-85C6-016BA96A1E33}">
  <ds:schemaRefs>
    <ds:schemaRef ds:uri="http://schemas.microsoft.com/office/2006/documentManagement/types"/>
    <ds:schemaRef ds:uri="http://purl.org/dc/terms/"/>
    <ds:schemaRef ds:uri="http://schemas.microsoft.com/office/2006/metadata/properties"/>
    <ds:schemaRef ds:uri="041b588e-3792-4b5c-b776-3d32ef827c62"/>
    <ds:schemaRef ds:uri="http://schemas.openxmlformats.org/package/2006/metadata/core-properties"/>
    <ds:schemaRef ds:uri="http://purl.org/dc/dcmitype/"/>
    <ds:schemaRef ds:uri="http://www.w3.org/XML/1998/namespace"/>
    <ds:schemaRef ds:uri="http://purl.org/dc/elements/1.1/"/>
  </ds:schemaRefs>
</ds:datastoreItem>
</file>

<file path=customXml/itemProps3.xml><?xml version="1.0" encoding="utf-8"?>
<ds:datastoreItem xmlns:ds="http://schemas.openxmlformats.org/officeDocument/2006/customXml" ds:itemID="{4A09A7CC-47FC-4E8E-8E45-2344CD279E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moredun_basic_template_2013-2a.potx</Template>
  <TotalTime>10231</TotalTime>
  <Words>1120</Words>
  <Application>Microsoft Office PowerPoint</Application>
  <PresentationFormat>On-screen Show (4:3)</PresentationFormat>
  <Paragraphs>172</Paragraphs>
  <Slides>15</Slides>
  <Notes>8</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15</vt:i4>
      </vt:variant>
    </vt:vector>
  </HeadingPairs>
  <TitlesOfParts>
    <vt:vector size="20" baseType="lpstr">
      <vt:lpstr>moredun_basic_template_2013-2a</vt:lpstr>
      <vt:lpstr>Custom Design</vt:lpstr>
      <vt:lpstr>4_Custom Design</vt:lpstr>
      <vt:lpstr>2_Custom Design</vt:lpstr>
      <vt:lpstr>Bitmap Image</vt:lpstr>
      <vt:lpstr>Weight-based targeted selective treatment (TST) on Scottish hill and upland sheep flocks</vt:lpstr>
      <vt:lpstr>PowerPoint Presentation</vt:lpstr>
      <vt:lpstr>PowerPoint Presentation</vt:lpstr>
      <vt:lpstr>PowerPoint Presentation</vt:lpstr>
      <vt:lpstr>Study plan</vt:lpstr>
      <vt:lpstr>Data recording</vt:lpstr>
      <vt:lpstr>PowerPoint Presentation</vt:lpstr>
      <vt:lpstr>PowerPoint Presentation</vt:lpstr>
      <vt:lpstr>PowerPoint Presentation</vt:lpstr>
      <vt:lpstr>Effect on lamb weight Mean weight 2013-2015</vt:lpstr>
      <vt:lpstr>Annual labour profile</vt:lpstr>
      <vt:lpstr>Results – annual labour (8 hours day)</vt:lpstr>
      <vt:lpstr>PowerPoint Presentation</vt:lpstr>
      <vt:lpstr>PowerPoint Presentation</vt:lpstr>
      <vt:lpstr>PowerPoint Presentation</vt:lpstr>
    </vt:vector>
  </TitlesOfParts>
  <Company>MRI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Hazel Simm</dc:creator>
  <cp:lastModifiedBy>Fiona Kenyon</cp:lastModifiedBy>
  <cp:revision>785</cp:revision>
  <cp:lastPrinted>2017-08-30T09:53:05Z</cp:lastPrinted>
  <dcterms:created xsi:type="dcterms:W3CDTF">2012-09-12T10:38:27Z</dcterms:created>
  <dcterms:modified xsi:type="dcterms:W3CDTF">2017-09-01T09:35:45Z</dcterms:modified>
  <cp:category>MRI</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0x010100C53AC733BE30A145B568D50B083FA3E9</vt:lpwstr>
  </property>
</Properties>
</file>