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64" r:id="rId6"/>
    <p:sldId id="279" r:id="rId7"/>
    <p:sldId id="278" r:id="rId8"/>
    <p:sldId id="280" r:id="rId9"/>
    <p:sldId id="276"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8">
          <p15:clr>
            <a:srgbClr val="A4A3A4"/>
          </p15:clr>
        </p15:guide>
        <p15:guide id="2" pos="29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505"/>
    <a:srgbClr val="E1E2E0"/>
    <a:srgbClr val="63666B"/>
    <a:srgbClr val="ED8C00"/>
    <a:srgbClr val="D1263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79" autoAdjust="0"/>
  </p:normalViewPr>
  <p:slideViewPr>
    <p:cSldViewPr snapToGrid="0" snapToObjects="1">
      <p:cViewPr varScale="1">
        <p:scale>
          <a:sx n="90" d="100"/>
          <a:sy n="90" d="100"/>
        </p:scale>
        <p:origin x="2118" y="84"/>
      </p:cViewPr>
      <p:guideLst>
        <p:guide orient="horz" pos="1598"/>
        <p:guide pos="29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7CB35D-09DD-2F4E-A416-FCEB515177B6}" type="datetimeFigureOut">
              <a:rPr lang="en-US" smtClean="0"/>
              <a:t>5/16/2023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C948CF-2538-D844-9102-938A177A0993}" type="slidenum">
              <a:rPr lang="en-US" smtClean="0"/>
              <a:t>‹#›</a:t>
            </a:fld>
            <a:endParaRPr lang="en-US"/>
          </a:p>
        </p:txBody>
      </p:sp>
    </p:spTree>
    <p:extLst>
      <p:ext uri="{BB962C8B-B14F-4D97-AF65-F5344CB8AC3E}">
        <p14:creationId xmlns:p14="http://schemas.microsoft.com/office/powerpoint/2010/main" val="44694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0E67A-DC62-4D8E-8935-1F39D719061D}" type="datetimeFigureOut">
              <a:rPr lang="en-GB" smtClean="0"/>
              <a:t>16/05/2023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4F896-8226-4362-BF4F-3FC0AB1B1BDF}" type="slidenum">
              <a:rPr lang="en-GB" smtClean="0"/>
              <a:t>‹#›</a:t>
            </a:fld>
            <a:endParaRPr lang="en-GB"/>
          </a:p>
        </p:txBody>
      </p:sp>
    </p:spTree>
    <p:extLst>
      <p:ext uri="{BB962C8B-B14F-4D97-AF65-F5344CB8AC3E}">
        <p14:creationId xmlns:p14="http://schemas.microsoft.com/office/powerpoint/2010/main" val="53672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Bovine viral diarrhoea virus is a worldwide problem that affects cattle. Infection, particularly of young cattle, suppresses the immune system and makes animals prone to other infections. Control is possible by vaccination but this makes it difficult to distinguish vaccinated from infected cattle. Infection of pregnant cattle can cause infertility, abortion and birth of persistently infected calves that are tolerant of the BVD infection and which shed BVDV throughout their lives, making PI cattle the main source of infection for herds and removal of PI animals is the main target for eradication campaigns.</a:t>
            </a:r>
          </a:p>
          <a:p>
            <a:endParaRPr lang="en-GB" dirty="0"/>
          </a:p>
          <a:p>
            <a:r>
              <a:rPr lang="en-GB" dirty="0"/>
              <a:t>The Scottish BVD eradication is an industry led campaign that started in 2012 and is now in phase five, having substantially reduced the numbers of infected herds and of PI cattle.</a:t>
            </a:r>
          </a:p>
          <a:p>
            <a:r>
              <a:rPr lang="en-GB" dirty="0"/>
              <a:t>Approved laboratories, such as those of SRUC veterinary services, provide testing services that can identify PI cattle and serum samples from positive tests have been collected by Moredun Research Institute for more detailed strain typing by sequencing</a:t>
            </a:r>
          </a:p>
        </p:txBody>
      </p:sp>
      <p:sp>
        <p:nvSpPr>
          <p:cNvPr id="4" name="Slide Number Placeholder 3"/>
          <p:cNvSpPr>
            <a:spLocks noGrp="1"/>
          </p:cNvSpPr>
          <p:nvPr>
            <p:ph type="sldNum" sz="quarter" idx="5"/>
          </p:nvPr>
        </p:nvSpPr>
        <p:spPr/>
        <p:txBody>
          <a:bodyPr/>
          <a:lstStyle/>
          <a:p>
            <a:fld id="{CC64F896-8226-4362-BF4F-3FC0AB1B1BDF}" type="slidenum">
              <a:rPr lang="en-GB" smtClean="0"/>
              <a:t>2</a:t>
            </a:fld>
            <a:endParaRPr lang="en-GB"/>
          </a:p>
        </p:txBody>
      </p:sp>
    </p:spTree>
    <p:extLst>
      <p:ext uri="{BB962C8B-B14F-4D97-AF65-F5344CB8AC3E}">
        <p14:creationId xmlns:p14="http://schemas.microsoft.com/office/powerpoint/2010/main" val="404360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been exploring the economic consequences of BVD for a number of decades and established a multidisciplinary framework that allows assessment of BVD (and other diseases) used in establishing costs and more importantly the impact of interventions</a:t>
            </a:r>
          </a:p>
          <a:p>
            <a:endParaRPr lang="en-GB" dirty="0"/>
          </a:p>
          <a:p>
            <a:r>
              <a:rPr lang="en-GB" dirty="0"/>
              <a:t>Cost-effective control strategies include assessing the impact of BVD eradication policy on Scottish farms.</a:t>
            </a:r>
          </a:p>
          <a:p>
            <a:endParaRPr lang="en-GB" dirty="0"/>
          </a:p>
          <a:p>
            <a:r>
              <a:rPr lang="en-GB" dirty="0"/>
              <a:t>Given that the costs accumulate as infection  increases (figure) – then we can look at the savings from removal of </a:t>
            </a:r>
            <a:r>
              <a:rPr lang="en-GB" dirty="0" err="1"/>
              <a:t>Pis</a:t>
            </a:r>
            <a:r>
              <a:rPr lang="en-GB" dirty="0"/>
              <a:t> from the Herd and more mandatory control approaches.  </a:t>
            </a:r>
          </a:p>
          <a:p>
            <a:endParaRPr lang="en-GB" dirty="0"/>
          </a:p>
          <a:p>
            <a:r>
              <a:rPr lang="en-GB" dirty="0"/>
              <a:t>We used these economic tools to support arguments for eradication schemes and we found a saving from a future eradication scheme to be around 50 – 80 million in private cost savings</a:t>
            </a:r>
          </a:p>
          <a:p>
            <a:r>
              <a:rPr lang="en-GB" dirty="0"/>
              <a:t>.  Note on GHGs???</a:t>
            </a:r>
          </a:p>
        </p:txBody>
      </p:sp>
      <p:sp>
        <p:nvSpPr>
          <p:cNvPr id="4" name="Slide Number Placeholder 3"/>
          <p:cNvSpPr>
            <a:spLocks noGrp="1"/>
          </p:cNvSpPr>
          <p:nvPr>
            <p:ph type="sldNum" sz="quarter" idx="5"/>
          </p:nvPr>
        </p:nvSpPr>
        <p:spPr/>
        <p:txBody>
          <a:bodyPr/>
          <a:lstStyle/>
          <a:p>
            <a:fld id="{CC64F896-8226-4362-BF4F-3FC0AB1B1BDF}" type="slidenum">
              <a:rPr lang="en-GB" smtClean="0"/>
              <a:t>3</a:t>
            </a:fld>
            <a:endParaRPr lang="en-GB"/>
          </a:p>
        </p:txBody>
      </p:sp>
    </p:spTree>
    <p:extLst>
      <p:ext uri="{BB962C8B-B14F-4D97-AF65-F5344CB8AC3E}">
        <p14:creationId xmlns:p14="http://schemas.microsoft.com/office/powerpoint/2010/main" val="331214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2012, Moredun has assembled a Biobank of over 6000 BVD-positive serum samples, and has typed over 5000 samples by partial sequencing </a:t>
            </a:r>
          </a:p>
          <a:p>
            <a:r>
              <a:rPr lang="en-GB" dirty="0"/>
              <a:t>Nine subtypes of BVDV 1 have been found in samples from all parts of the UK, and associated data, such as UK number and submitting location can be used to track the movement of infected animals and the BVD strains they carry.</a:t>
            </a:r>
          </a:p>
          <a:p>
            <a:endParaRPr lang="en-GB" dirty="0"/>
          </a:p>
          <a:p>
            <a:r>
              <a:rPr lang="en-GB" dirty="0"/>
              <a:t>The graph shows that BVDV1a and 1b make up over 90% of samples tested and illustrates the progress of eradication in terms of numbers of positive samples analysed. </a:t>
            </a:r>
          </a:p>
          <a:p>
            <a:endParaRPr lang="en-GB" dirty="0"/>
          </a:p>
          <a:p>
            <a:r>
              <a:rPr lang="en-GB" dirty="0"/>
              <a:t>The map shows the locations from which samples were obtained, showing that most of the samples analysed came from cattle-dense regions of Scotland, and also that the BVDV types seen in Scotland reflect what is found across the UK .</a:t>
            </a:r>
          </a:p>
          <a:p>
            <a:r>
              <a:rPr lang="en-GB" dirty="0"/>
              <a:t>These data provide a resource for additional analyses performed as part of the EPIC Centre of Expertise, such as the showing that the number of virus variants has reduced as the eradication </a:t>
            </a:r>
            <a:r>
              <a:rPr lang="en-GB"/>
              <a:t>has progressed  </a:t>
            </a:r>
            <a:endParaRPr lang="en-GB" dirty="0"/>
          </a:p>
        </p:txBody>
      </p:sp>
      <p:sp>
        <p:nvSpPr>
          <p:cNvPr id="4" name="Slide Number Placeholder 3"/>
          <p:cNvSpPr>
            <a:spLocks noGrp="1"/>
          </p:cNvSpPr>
          <p:nvPr>
            <p:ph type="sldNum" sz="quarter" idx="5"/>
          </p:nvPr>
        </p:nvSpPr>
        <p:spPr/>
        <p:txBody>
          <a:bodyPr/>
          <a:lstStyle/>
          <a:p>
            <a:fld id="{CC64F896-8226-4362-BF4F-3FC0AB1B1BDF}" type="slidenum">
              <a:rPr lang="en-GB" smtClean="0"/>
              <a:t>4</a:t>
            </a:fld>
            <a:endParaRPr lang="en-GB"/>
          </a:p>
        </p:txBody>
      </p:sp>
    </p:spTree>
    <p:extLst>
      <p:ext uri="{BB962C8B-B14F-4D97-AF65-F5344CB8AC3E}">
        <p14:creationId xmlns:p14="http://schemas.microsoft.com/office/powerpoint/2010/main" val="112721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64F896-8226-4362-BF4F-3FC0AB1B1BDF}" type="slidenum">
              <a:rPr lang="en-GB" smtClean="0"/>
              <a:t>6</a:t>
            </a:fld>
            <a:endParaRPr lang="en-GB"/>
          </a:p>
        </p:txBody>
      </p:sp>
    </p:spTree>
    <p:extLst>
      <p:ext uri="{BB962C8B-B14F-4D97-AF65-F5344CB8AC3E}">
        <p14:creationId xmlns:p14="http://schemas.microsoft.com/office/powerpoint/2010/main" val="2133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7" name="Rectangle 6"/>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469898" y="431018"/>
            <a:ext cx="6659038" cy="822049"/>
          </a:xfrm>
          <a:prstGeom prst="rect">
            <a:avLst/>
          </a:prstGeom>
        </p:spPr>
        <p:txBody>
          <a:bodyPr vert="horz" lIns="0" tIns="0" rIns="0" bIns="0" rtlCol="0" anchor="ctr">
            <a:noAutofit/>
          </a:bodyPr>
          <a:lstStyle>
            <a:lvl1pPr algn="l">
              <a:defRPr sz="4700" b="1" i="0" spc="-100">
                <a:solidFill>
                  <a:schemeClr val="bg1"/>
                </a:solidFill>
                <a:latin typeface="Calibri"/>
                <a:cs typeface="Calibri"/>
              </a:defRPr>
            </a:lvl1pPr>
          </a:lstStyle>
          <a:p>
            <a:r>
              <a:rPr lang="en-GB" dirty="0"/>
              <a:t>Document title here</a:t>
            </a:r>
            <a:endParaRPr lang="en-US" dirty="0"/>
          </a:p>
        </p:txBody>
      </p:sp>
      <p:sp>
        <p:nvSpPr>
          <p:cNvPr id="12" name="Text Placeholder 2"/>
          <p:cNvSpPr>
            <a:spLocks noGrp="1"/>
          </p:cNvSpPr>
          <p:nvPr>
            <p:ph type="body" idx="1" hasCustomPrompt="1"/>
          </p:nvPr>
        </p:nvSpPr>
        <p:spPr>
          <a:xfrm>
            <a:off x="478366" y="1136197"/>
            <a:ext cx="6659037" cy="570308"/>
          </a:xfrm>
        </p:spPr>
        <p:txBody>
          <a:bodyPr lIns="0" tIns="0" rIns="0" bIns="0" anchor="t">
            <a:normAutofit/>
          </a:bodyPr>
          <a:lstStyle>
            <a:lvl1pPr marL="0" indent="0">
              <a:buNone/>
              <a:defRPr sz="2450" b="0" i="0" spc="-100">
                <a:solidFill>
                  <a:srgbClr val="63666B"/>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Secondary information / date</a:t>
            </a:r>
          </a:p>
        </p:txBody>
      </p:sp>
      <p:pic>
        <p:nvPicPr>
          <p:cNvPr id="13" name="Picture 12" descr="Cover Icon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366" y="2792148"/>
            <a:ext cx="4525434" cy="569120"/>
          </a:xfrm>
          <a:prstGeom prst="rect">
            <a:avLst/>
          </a:prstGeom>
        </p:spPr>
      </p:pic>
      <p:pic>
        <p:nvPicPr>
          <p:cNvPr id="15" name="Picture 14" descr="SEFARI Cover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4509" y="3725333"/>
            <a:ext cx="3118759" cy="1443567"/>
          </a:xfrm>
          <a:prstGeom prst="rect">
            <a:avLst/>
          </a:prstGeom>
        </p:spPr>
      </p:pic>
      <p:pic>
        <p:nvPicPr>
          <p:cNvPr id="16" name="Picture 15" descr="Scot Gov - Cove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8366" y="4309534"/>
            <a:ext cx="1672167" cy="312682"/>
          </a:xfrm>
          <a:prstGeom prst="rect">
            <a:avLst/>
          </a:prstGeom>
        </p:spPr>
      </p:pic>
    </p:spTree>
    <p:extLst>
      <p:ext uri="{BB962C8B-B14F-4D97-AF65-F5344CB8AC3E}">
        <p14:creationId xmlns:p14="http://schemas.microsoft.com/office/powerpoint/2010/main" val="85979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vider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6533" y="1"/>
            <a:ext cx="4732869" cy="4285836"/>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80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sp>
        <p:nvSpPr>
          <p:cNvPr id="12" name="Rectangle 11"/>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pic>
        <p:nvPicPr>
          <p:cNvPr id="2" name="Picture 1" descr="Divider 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36" y="0"/>
            <a:ext cx="4773099" cy="4301060"/>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cxnSp>
        <p:nvCxnSpPr>
          <p:cNvPr id="16" name="Straight Connector 15"/>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806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7">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Divider 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0900" y="0"/>
            <a:ext cx="4773100" cy="4301060"/>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21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8">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Divider 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933" y="0"/>
            <a:ext cx="4856861" cy="4301060"/>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216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9" name="Rectangle 18"/>
          <p:cNvSpPr/>
          <p:nvPr userDrawn="1"/>
        </p:nvSpPr>
        <p:spPr>
          <a:xfrm>
            <a:off x="-16934" y="0"/>
            <a:ext cx="9279465" cy="5151967"/>
          </a:xfrm>
          <a:prstGeom prst="rect">
            <a:avLst/>
          </a:prstGeom>
          <a:solidFill>
            <a:srgbClr val="E1E2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EFARI Logo -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3732" y="4518165"/>
            <a:ext cx="1261533" cy="400971"/>
          </a:xfrm>
          <a:prstGeom prst="rect">
            <a:avLst/>
          </a:prstGeom>
        </p:spPr>
      </p:pic>
      <p:pic>
        <p:nvPicPr>
          <p:cNvPr id="18" name="Picture 17" descr="Spark Crop - White.png"/>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3639312" y="924"/>
            <a:ext cx="5504688" cy="5143500"/>
          </a:xfrm>
          <a:prstGeom prst="rect">
            <a:avLst/>
          </a:prstGeom>
        </p:spPr>
      </p:pic>
      <p:cxnSp>
        <p:nvCxnSpPr>
          <p:cNvPr id="15" name="Straight Connector 14"/>
          <p:cNvCxnSpPr/>
          <p:nvPr userDrawn="1"/>
        </p:nvCxnSpPr>
        <p:spPr>
          <a:xfrm>
            <a:off x="-67734" y="4301060"/>
            <a:ext cx="9406467" cy="0"/>
          </a:xfrm>
          <a:prstGeom prst="line">
            <a:avLst/>
          </a:prstGeom>
          <a:ln w="19050" cmpd="sng">
            <a:gradFill flip="none" rotWithShape="1">
              <a:gsLst>
                <a:gs pos="0">
                  <a:srgbClr val="ED8C00"/>
                </a:gs>
                <a:gs pos="100000">
                  <a:srgbClr val="D12630"/>
                </a:gs>
                <a:gs pos="75000">
                  <a:srgbClr val="DB4505"/>
                </a:gs>
              </a:gsLst>
              <a:path path="circle">
                <a:fillToRect t="100000" r="100000"/>
              </a:path>
              <a:tileRect l="-100000" b="-100000"/>
            </a:gradFill>
          </a:ln>
          <a:effectLst/>
        </p:spPr>
        <p:style>
          <a:lnRef idx="2">
            <a:schemeClr val="accent1"/>
          </a:lnRef>
          <a:fillRef idx="0">
            <a:schemeClr val="accent1"/>
          </a:fillRef>
          <a:effectRef idx="1">
            <a:schemeClr val="accent1"/>
          </a:effectRef>
          <a:fontRef idx="minor">
            <a:schemeClr val="tx1"/>
          </a:fontRef>
        </p:style>
      </p:cxnSp>
      <p:pic>
        <p:nvPicPr>
          <p:cNvPr id="2" name="Picture 1" descr="Web Ico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69140" y="2895600"/>
            <a:ext cx="841680" cy="694267"/>
          </a:xfrm>
          <a:prstGeom prst="rect">
            <a:avLst/>
          </a:prstGeom>
        </p:spPr>
      </p:pic>
      <p:pic>
        <p:nvPicPr>
          <p:cNvPr id="3" name="Picture 2" descr="Twitter Icon.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72670" y="2904067"/>
            <a:ext cx="841680" cy="694267"/>
          </a:xfrm>
          <a:prstGeom prst="rect">
            <a:avLst/>
          </a:prstGeom>
        </p:spPr>
      </p:pic>
      <p:pic>
        <p:nvPicPr>
          <p:cNvPr id="4" name="Picture 3" descr="Email Icon.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48744" y="2895600"/>
            <a:ext cx="841680" cy="694267"/>
          </a:xfrm>
          <a:prstGeom prst="rect">
            <a:avLst/>
          </a:prstGeom>
        </p:spPr>
      </p:pic>
      <p:sp>
        <p:nvSpPr>
          <p:cNvPr id="26" name="Title Placeholder 1"/>
          <p:cNvSpPr>
            <a:spLocks noGrp="1"/>
          </p:cNvSpPr>
          <p:nvPr>
            <p:ph type="title"/>
          </p:nvPr>
        </p:nvSpPr>
        <p:spPr>
          <a:xfrm>
            <a:off x="1011763" y="368505"/>
            <a:ext cx="7336371" cy="2808815"/>
          </a:xfrm>
          <a:prstGeom prst="rect">
            <a:avLst/>
          </a:prstGeom>
        </p:spPr>
        <p:txBody>
          <a:bodyPr vert="horz" lIns="0" tIns="0" rIns="0" bIns="0" rtlCol="0" anchor="ctr">
            <a:noAutofit/>
          </a:bodyPr>
          <a:lstStyle>
            <a:lvl1pPr algn="ctr">
              <a:defRPr sz="6600" b="0" i="0" cap="all" spc="-100">
                <a:solidFill>
                  <a:srgbClr val="63666B"/>
                </a:solidFill>
                <a:latin typeface="Calibri"/>
                <a:cs typeface="Calibri"/>
              </a:defRPr>
            </a:lvl1pPr>
          </a:lstStyle>
          <a:p>
            <a:endParaRPr lang="en-US" dirty="0"/>
          </a:p>
        </p:txBody>
      </p:sp>
      <p:sp>
        <p:nvSpPr>
          <p:cNvPr id="12" name="Text Placeholder 11"/>
          <p:cNvSpPr>
            <a:spLocks noGrp="1"/>
          </p:cNvSpPr>
          <p:nvPr>
            <p:ph type="body" sz="quarter" idx="10"/>
          </p:nvPr>
        </p:nvSpPr>
        <p:spPr>
          <a:xfrm>
            <a:off x="1972734" y="3602038"/>
            <a:ext cx="1490133" cy="466725"/>
          </a:xfrm>
        </p:spPr>
        <p:txBody>
          <a:bodyPr lIns="0" tIns="0" rIns="0" bIns="0">
            <a:noAutofit/>
          </a:bodyPr>
          <a:lstStyle>
            <a:lvl1pPr marL="0" indent="0" algn="ctr">
              <a:buNone/>
              <a:defRPr sz="2200" spc="-100">
                <a:solidFill>
                  <a:srgbClr val="63666B"/>
                </a:solidFill>
              </a:defRPr>
            </a:lvl1pPr>
            <a:lvl2pPr marL="457200" indent="0" algn="ctr">
              <a:buNone/>
              <a:defRPr sz="2240" spc="-100">
                <a:solidFill>
                  <a:srgbClr val="63666B"/>
                </a:solidFill>
              </a:defRPr>
            </a:lvl2pPr>
            <a:lvl3pPr marL="914400" indent="0" algn="ctr">
              <a:buNone/>
              <a:defRPr sz="2240" spc="-100">
                <a:solidFill>
                  <a:srgbClr val="63666B"/>
                </a:solidFill>
              </a:defRPr>
            </a:lvl3pPr>
            <a:lvl4pPr marL="1371600" indent="0" algn="ctr">
              <a:buNone/>
              <a:defRPr sz="2240" spc="-100">
                <a:solidFill>
                  <a:srgbClr val="63666B"/>
                </a:solidFill>
              </a:defRPr>
            </a:lvl4pPr>
            <a:lvl5pPr marL="1828800" indent="0" algn="ctr">
              <a:buNone/>
              <a:defRPr sz="2240" spc="-100">
                <a:solidFill>
                  <a:srgbClr val="63666B"/>
                </a:solidFill>
              </a:defRPr>
            </a:lvl5pPr>
          </a:lstStyle>
          <a:p>
            <a:pPr lvl="0"/>
            <a:endParaRPr lang="en-US" dirty="0"/>
          </a:p>
        </p:txBody>
      </p:sp>
      <p:sp>
        <p:nvSpPr>
          <p:cNvPr id="27" name="Text Placeholder 11"/>
          <p:cNvSpPr>
            <a:spLocks noGrp="1"/>
          </p:cNvSpPr>
          <p:nvPr>
            <p:ph type="body" sz="quarter" idx="11"/>
          </p:nvPr>
        </p:nvSpPr>
        <p:spPr>
          <a:xfrm>
            <a:off x="3639312" y="3586163"/>
            <a:ext cx="1847087" cy="466725"/>
          </a:xfrm>
        </p:spPr>
        <p:txBody>
          <a:bodyPr lIns="0" tIns="0" rIns="0" bIns="0">
            <a:noAutofit/>
          </a:bodyPr>
          <a:lstStyle>
            <a:lvl1pPr marL="0" indent="0" algn="ctr">
              <a:buNone/>
              <a:defRPr sz="2200" spc="-100">
                <a:solidFill>
                  <a:srgbClr val="63666B"/>
                </a:solidFill>
              </a:defRPr>
            </a:lvl1pPr>
            <a:lvl2pPr marL="457200" indent="0" algn="ctr">
              <a:buNone/>
              <a:defRPr sz="2200" spc="-100">
                <a:solidFill>
                  <a:srgbClr val="63666B"/>
                </a:solidFill>
              </a:defRPr>
            </a:lvl2pPr>
            <a:lvl3pPr marL="914400" indent="0" algn="ctr">
              <a:buNone/>
              <a:defRPr sz="2200" spc="-100">
                <a:solidFill>
                  <a:srgbClr val="63666B"/>
                </a:solidFill>
              </a:defRPr>
            </a:lvl3pPr>
            <a:lvl4pPr marL="1371600" indent="0" algn="ctr">
              <a:buNone/>
              <a:defRPr sz="2200" spc="-100">
                <a:solidFill>
                  <a:srgbClr val="63666B"/>
                </a:solidFill>
              </a:defRPr>
            </a:lvl4pPr>
            <a:lvl5pPr marL="1828800" indent="0" algn="ctr">
              <a:buNone/>
              <a:defRPr sz="2200" spc="-100">
                <a:solidFill>
                  <a:srgbClr val="63666B"/>
                </a:solidFill>
              </a:defRPr>
            </a:lvl5pPr>
          </a:lstStyle>
          <a:p>
            <a:pPr lvl="0"/>
            <a:endParaRPr lang="en-US" dirty="0"/>
          </a:p>
        </p:txBody>
      </p:sp>
      <p:sp>
        <p:nvSpPr>
          <p:cNvPr id="28" name="Text Placeholder 11"/>
          <p:cNvSpPr>
            <a:spLocks noGrp="1"/>
          </p:cNvSpPr>
          <p:nvPr>
            <p:ph type="body" sz="quarter" idx="12"/>
          </p:nvPr>
        </p:nvSpPr>
        <p:spPr>
          <a:xfrm>
            <a:off x="5698067" y="3589867"/>
            <a:ext cx="1507066" cy="466725"/>
          </a:xfrm>
        </p:spPr>
        <p:txBody>
          <a:bodyPr lIns="0" tIns="0" rIns="0" bIns="0">
            <a:noAutofit/>
          </a:bodyPr>
          <a:lstStyle>
            <a:lvl1pPr marL="0" indent="0" algn="ctr">
              <a:buNone/>
              <a:defRPr sz="2200" spc="-100">
                <a:solidFill>
                  <a:srgbClr val="63666B"/>
                </a:solidFill>
              </a:defRPr>
            </a:lvl1pPr>
            <a:lvl2pPr marL="457200" indent="0" algn="ctr">
              <a:buNone/>
              <a:defRPr sz="2200" spc="-100">
                <a:solidFill>
                  <a:srgbClr val="63666B"/>
                </a:solidFill>
              </a:defRPr>
            </a:lvl2pPr>
            <a:lvl3pPr marL="914400" indent="0" algn="ctr">
              <a:buNone/>
              <a:defRPr sz="2200" spc="-100">
                <a:solidFill>
                  <a:srgbClr val="63666B"/>
                </a:solidFill>
              </a:defRPr>
            </a:lvl3pPr>
            <a:lvl4pPr marL="1371600" indent="0" algn="ctr">
              <a:buNone/>
              <a:defRPr sz="2200" spc="-100">
                <a:solidFill>
                  <a:srgbClr val="63666B"/>
                </a:solidFill>
              </a:defRPr>
            </a:lvl4pPr>
            <a:lvl5pPr marL="1828800" indent="0" algn="ctr">
              <a:buNone/>
              <a:defRPr sz="2200" spc="-100">
                <a:solidFill>
                  <a:srgbClr val="63666B"/>
                </a:solidFill>
              </a:defRPr>
            </a:lvl5pPr>
          </a:lstStyle>
          <a:p>
            <a:pPr lvl="0"/>
            <a:endParaRPr lang="en-US" dirty="0"/>
          </a:p>
        </p:txBody>
      </p:sp>
      <p:pic>
        <p:nvPicPr>
          <p:cNvPr id="16" name="Picture 15" descr="Scot Gov - Grey.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4133" y="4581822"/>
            <a:ext cx="1498601" cy="278970"/>
          </a:xfrm>
          <a:prstGeom prst="rect">
            <a:avLst/>
          </a:prstGeom>
        </p:spPr>
      </p:pic>
    </p:spTree>
    <p:extLst>
      <p:ext uri="{BB962C8B-B14F-4D97-AF65-F5344CB8AC3E}">
        <p14:creationId xmlns:p14="http://schemas.microsoft.com/office/powerpoint/2010/main" val="106472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5" name="Rectangle 14"/>
          <p:cNvSpPr/>
          <p:nvPr userDrawn="1"/>
        </p:nvSpPr>
        <p:spPr>
          <a:xfrm>
            <a:off x="-16934" y="0"/>
            <a:ext cx="9279465" cy="5151967"/>
          </a:xfrm>
          <a:prstGeom prst="rect">
            <a:avLst/>
          </a:prstGeom>
          <a:solidFill>
            <a:srgbClr val="636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park Crop - White.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639312" y="0"/>
            <a:ext cx="5504688" cy="5143500"/>
          </a:xfrm>
          <a:prstGeom prst="rect">
            <a:avLst/>
          </a:prstGeom>
        </p:spPr>
      </p:pic>
      <p:cxnSp>
        <p:nvCxnSpPr>
          <p:cNvPr id="10" name="Straight Connector 9"/>
          <p:cNvCxnSpPr/>
          <p:nvPr userDrawn="1"/>
        </p:nvCxnSpPr>
        <p:spPr>
          <a:xfrm>
            <a:off x="-237067" y="4301060"/>
            <a:ext cx="9558867"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3733" y="4537622"/>
            <a:ext cx="1244601" cy="395589"/>
          </a:xfrm>
          <a:prstGeom prst="rect">
            <a:avLst/>
          </a:prstGeom>
        </p:spPr>
      </p:pic>
      <p:pic>
        <p:nvPicPr>
          <p:cNvPr id="13" name="Picture 12"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0265" y="4579957"/>
            <a:ext cx="1583267" cy="294731"/>
          </a:xfrm>
          <a:prstGeom prst="rect">
            <a:avLst/>
          </a:prstGeom>
        </p:spPr>
      </p:pic>
      <p:sp>
        <p:nvSpPr>
          <p:cNvPr id="14" name="Title 1"/>
          <p:cNvSpPr txBox="1">
            <a:spLocks/>
          </p:cNvSpPr>
          <p:nvPr userDrawn="1"/>
        </p:nvSpPr>
        <p:spPr>
          <a:xfrm>
            <a:off x="1227635" y="1454348"/>
            <a:ext cx="6705633" cy="22348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endParaRPr lang="en-US" sz="6000" b="0" i="0" dirty="0">
              <a:solidFill>
                <a:schemeClr val="bg1"/>
              </a:solidFill>
              <a:latin typeface="Calibri"/>
              <a:cs typeface="Calibri"/>
            </a:endParaRPr>
          </a:p>
        </p:txBody>
      </p:sp>
      <p:sp>
        <p:nvSpPr>
          <p:cNvPr id="16" name="Title Placeholder 1"/>
          <p:cNvSpPr>
            <a:spLocks noGrp="1"/>
          </p:cNvSpPr>
          <p:nvPr>
            <p:ph type="title"/>
          </p:nvPr>
        </p:nvSpPr>
        <p:spPr>
          <a:xfrm>
            <a:off x="1011763" y="266903"/>
            <a:ext cx="7336371" cy="3619302"/>
          </a:xfrm>
          <a:prstGeom prst="rect">
            <a:avLst/>
          </a:prstGeom>
        </p:spPr>
        <p:txBody>
          <a:bodyPr vert="horz" lIns="0" tIns="0" rIns="0" bIns="0" rtlCol="0" anchor="ctr">
            <a:noAutofit/>
          </a:bodyPr>
          <a:lstStyle>
            <a:lvl1pPr algn="ctr">
              <a:defRPr sz="6600" b="0" i="0" cap="all" spc="-100">
                <a:solidFill>
                  <a:schemeClr val="bg1"/>
                </a:solidFill>
                <a:latin typeface="Calibri"/>
                <a:cs typeface="Calibri"/>
              </a:defRPr>
            </a:lvl1pPr>
          </a:lstStyle>
          <a:p>
            <a:endParaRPr lang="en-US" dirty="0"/>
          </a:p>
        </p:txBody>
      </p:sp>
    </p:spTree>
    <p:extLst>
      <p:ext uri="{BB962C8B-B14F-4D97-AF65-F5344CB8AC3E}">
        <p14:creationId xmlns:p14="http://schemas.microsoft.com/office/powerpoint/2010/main" val="339971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19" name="Rectangle 18"/>
          <p:cNvSpPr/>
          <p:nvPr userDrawn="1"/>
        </p:nvSpPr>
        <p:spPr>
          <a:xfrm>
            <a:off x="-16934" y="0"/>
            <a:ext cx="9279465" cy="5151967"/>
          </a:xfrm>
          <a:prstGeom prst="rect">
            <a:avLst/>
          </a:prstGeom>
          <a:solidFill>
            <a:srgbClr val="E1E2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park Crop - White.png"/>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639312" y="924"/>
            <a:ext cx="5504688" cy="5143500"/>
          </a:xfrm>
          <a:prstGeom prst="rect">
            <a:avLst/>
          </a:prstGeom>
        </p:spPr>
      </p:pic>
      <p:sp>
        <p:nvSpPr>
          <p:cNvPr id="7" name="Title 1"/>
          <p:cNvSpPr>
            <a:spLocks noGrp="1"/>
          </p:cNvSpPr>
          <p:nvPr>
            <p:ph type="title"/>
          </p:nvPr>
        </p:nvSpPr>
        <p:spPr>
          <a:xfrm>
            <a:off x="465666" y="372532"/>
            <a:ext cx="8492068" cy="519312"/>
          </a:xfrm>
        </p:spPr>
        <p:txBody>
          <a:bodyPr lIns="0" tIns="0" rIns="0" bIns="0">
            <a:noAutofit/>
          </a:bodyPr>
          <a:lstStyle>
            <a:lvl1pPr algn="l">
              <a:defRPr sz="3520" b="1" i="0" spc="-100" baseline="0">
                <a:gradFill flip="none" rotWithShape="1">
                  <a:gsLst>
                    <a:gs pos="0">
                      <a:srgbClr val="ED8C00"/>
                    </a:gs>
                    <a:gs pos="100000">
                      <a:srgbClr val="D12630"/>
                    </a:gs>
                    <a:gs pos="75000">
                      <a:srgbClr val="DB4505"/>
                    </a:gs>
                  </a:gsLst>
                  <a:path path="circle">
                    <a:fillToRect t="100000" r="100000"/>
                  </a:path>
                  <a:tileRect l="-100000" b="-100000"/>
                </a:gradFill>
                <a:latin typeface="Calibri"/>
                <a:cs typeface="Calibri"/>
              </a:defRPr>
            </a:lvl1pPr>
          </a:lstStyle>
          <a:p>
            <a:endParaRPr lang="en-US" dirty="0"/>
          </a:p>
        </p:txBody>
      </p:sp>
      <p:cxnSp>
        <p:nvCxnSpPr>
          <p:cNvPr id="11" name="Straight Connector 10"/>
          <p:cNvCxnSpPr/>
          <p:nvPr userDrawn="1"/>
        </p:nvCxnSpPr>
        <p:spPr>
          <a:xfrm>
            <a:off x="-135467" y="4301060"/>
            <a:ext cx="9482667" cy="0"/>
          </a:xfrm>
          <a:prstGeom prst="line">
            <a:avLst/>
          </a:prstGeom>
          <a:ln w="19050" cmpd="sng">
            <a:gradFill flip="none" rotWithShape="1">
              <a:gsLst>
                <a:gs pos="0">
                  <a:srgbClr val="ED8C00"/>
                </a:gs>
                <a:gs pos="100000">
                  <a:srgbClr val="D12630"/>
                </a:gs>
                <a:gs pos="75000">
                  <a:srgbClr val="DB4505"/>
                </a:gs>
              </a:gsLst>
              <a:path path="circle">
                <a:fillToRect t="100000" r="100000"/>
              </a:path>
              <a:tileRect l="-100000" b="-100000"/>
            </a:gradFill>
          </a:ln>
          <a:effectLst/>
        </p:spPr>
        <p:style>
          <a:lnRef idx="2">
            <a:schemeClr val="accent1"/>
          </a:lnRef>
          <a:fillRef idx="0">
            <a:schemeClr val="accent1"/>
          </a:fillRef>
          <a:effectRef idx="1">
            <a:schemeClr val="accent1"/>
          </a:effectRef>
          <a:fontRef idx="minor">
            <a:schemeClr val="tx1"/>
          </a:fontRef>
        </p:style>
      </p:cxnSp>
      <p:pic>
        <p:nvPicPr>
          <p:cNvPr id="13" name="Picture 12" descr="Scot Gov - Gre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133" y="4581822"/>
            <a:ext cx="1498601" cy="278970"/>
          </a:xfrm>
          <a:prstGeom prst="rect">
            <a:avLst/>
          </a:prstGeom>
        </p:spPr>
      </p:pic>
      <p:pic>
        <p:nvPicPr>
          <p:cNvPr id="18" name="Picture 17" descr="SEFARI Logo - Colou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3732" y="4518165"/>
            <a:ext cx="1261533" cy="400971"/>
          </a:xfrm>
          <a:prstGeom prst="rect">
            <a:avLst/>
          </a:prstGeom>
        </p:spPr>
      </p:pic>
    </p:spTree>
    <p:extLst>
      <p:ext uri="{BB962C8B-B14F-4D97-AF65-F5344CB8AC3E}">
        <p14:creationId xmlns:p14="http://schemas.microsoft.com/office/powerpoint/2010/main" val="41509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8731" y="1337733"/>
            <a:ext cx="5130801" cy="2768335"/>
          </a:xfrm>
        </p:spPr>
        <p:txBody>
          <a:bodyPr lIns="0" tIns="0" rIns="0" bIns="0"/>
          <a:lstStyle>
            <a:lvl1pPr>
              <a:buClr>
                <a:srgbClr val="DB4505"/>
              </a:buClr>
              <a:defRPr sz="2200" spc="-100">
                <a:solidFill>
                  <a:srgbClr val="63666B"/>
                </a:solidFill>
              </a:defRPr>
            </a:lvl1pPr>
            <a:lvl2pPr marL="914400" indent="-457200">
              <a:buClr>
                <a:srgbClr val="DB4505"/>
              </a:buClr>
              <a:buFont typeface="Wingdings" charset="2"/>
              <a:buAutoNum type="arabicPlain"/>
              <a:defRPr sz="2200" b="0" i="0" spc="-100">
                <a:solidFill>
                  <a:srgbClr val="63666B"/>
                </a:solidFill>
                <a:latin typeface="Calibri Light"/>
                <a:cs typeface="Calibri Light"/>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p:txBody>
      </p:sp>
      <p:sp>
        <p:nvSpPr>
          <p:cNvPr id="8" name="Title 1"/>
          <p:cNvSpPr>
            <a:spLocks noGrp="1"/>
          </p:cNvSpPr>
          <p:nvPr>
            <p:ph type="title"/>
          </p:nvPr>
        </p:nvSpPr>
        <p:spPr>
          <a:xfrm>
            <a:off x="448732" y="358381"/>
            <a:ext cx="5130800" cy="979352"/>
          </a:xfrm>
        </p:spPr>
        <p:txBody>
          <a:bodyPr lIns="0" tIns="0" rIns="0" bIns="0" anchor="t">
            <a:normAutofit/>
          </a:bodyPr>
          <a:lstStyle>
            <a:lvl1pPr algn="l">
              <a:defRPr sz="3520" b="1" i="0" spc="-100" baseline="0">
                <a:gradFill flip="none" rotWithShape="1">
                  <a:gsLst>
                    <a:gs pos="0">
                      <a:srgbClr val="ED8C00"/>
                    </a:gs>
                    <a:gs pos="100000">
                      <a:srgbClr val="D12630"/>
                    </a:gs>
                    <a:gs pos="75000">
                      <a:srgbClr val="DB4505"/>
                    </a:gs>
                  </a:gsLst>
                  <a:path path="circle">
                    <a:fillToRect t="100000" r="100000"/>
                  </a:path>
                  <a:tileRect l="-100000" b="-100000"/>
                </a:gradFill>
                <a:latin typeface="Calibri"/>
                <a:cs typeface="Calibri"/>
              </a:defRPr>
            </a:lvl1pPr>
          </a:lstStyle>
          <a:p>
            <a:endParaRPr lang="en-US" dirty="0"/>
          </a:p>
        </p:txBody>
      </p:sp>
      <p:cxnSp>
        <p:nvCxnSpPr>
          <p:cNvPr id="9" name="Straight Connector 8"/>
          <p:cNvCxnSpPr/>
          <p:nvPr userDrawn="1"/>
        </p:nvCxnSpPr>
        <p:spPr>
          <a:xfrm>
            <a:off x="-101600" y="4301060"/>
            <a:ext cx="9364133" cy="0"/>
          </a:xfrm>
          <a:prstGeom prst="line">
            <a:avLst/>
          </a:prstGeom>
          <a:ln w="19050" cmpd="sng">
            <a:gradFill flip="none" rotWithShape="1">
              <a:gsLst>
                <a:gs pos="0">
                  <a:srgbClr val="ED8C00"/>
                </a:gs>
                <a:gs pos="100000">
                  <a:srgbClr val="D12630"/>
                </a:gs>
                <a:gs pos="75000">
                  <a:srgbClr val="DB4505"/>
                </a:gs>
              </a:gsLst>
              <a:path path="circle">
                <a:fillToRect t="100000" r="100000"/>
              </a:path>
              <a:tileRect l="-100000" b="-100000"/>
            </a:gradFill>
          </a:ln>
          <a:effectLst/>
        </p:spPr>
        <p:style>
          <a:lnRef idx="2">
            <a:schemeClr val="accent1"/>
          </a:lnRef>
          <a:fillRef idx="0">
            <a:schemeClr val="accent1"/>
          </a:fillRef>
          <a:effectRef idx="1">
            <a:schemeClr val="accent1"/>
          </a:effectRef>
          <a:fontRef idx="minor">
            <a:schemeClr val="tx1"/>
          </a:fontRef>
        </p:style>
      </p:cxnSp>
      <p:pic>
        <p:nvPicPr>
          <p:cNvPr id="10" name="Picture 9" descr="Scot Gov -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130" y="4582328"/>
            <a:ext cx="1490916" cy="277539"/>
          </a:xfrm>
          <a:prstGeom prst="rect">
            <a:avLst/>
          </a:prstGeom>
        </p:spPr>
      </p:pic>
      <p:pic>
        <p:nvPicPr>
          <p:cNvPr id="11" name="Picture 10" descr="SEFARI Logo - Colou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3732" y="4518165"/>
            <a:ext cx="1261533" cy="400971"/>
          </a:xfrm>
          <a:prstGeom prst="rect">
            <a:avLst/>
          </a:prstGeom>
        </p:spPr>
      </p:pic>
    </p:spTree>
    <p:extLst>
      <p:ext uri="{BB962C8B-B14F-4D97-AF65-F5344CB8AC3E}">
        <p14:creationId xmlns:p14="http://schemas.microsoft.com/office/powerpoint/2010/main" val="258071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6" name="Title 1"/>
          <p:cNvSpPr>
            <a:spLocks noGrp="1"/>
          </p:cNvSpPr>
          <p:nvPr>
            <p:ph type="title"/>
          </p:nvPr>
        </p:nvSpPr>
        <p:spPr>
          <a:xfrm>
            <a:off x="482603" y="349942"/>
            <a:ext cx="5215468" cy="589855"/>
          </a:xfrm>
        </p:spPr>
        <p:txBody>
          <a:bodyPr lIns="0" tIns="0" rIns="0" bIns="0">
            <a:normAutofit/>
          </a:bodyPr>
          <a:lstStyle>
            <a:lvl1pPr algn="l">
              <a:defRPr sz="3520" b="1" i="0" spc="-100" baseline="0">
                <a:gradFill flip="none" rotWithShape="1">
                  <a:gsLst>
                    <a:gs pos="0">
                      <a:srgbClr val="ED8C00"/>
                    </a:gs>
                    <a:gs pos="100000">
                      <a:srgbClr val="D12630"/>
                    </a:gs>
                    <a:gs pos="75000">
                      <a:srgbClr val="DB4505"/>
                    </a:gs>
                  </a:gsLst>
                  <a:path path="circle">
                    <a:fillToRect t="100000" r="100000"/>
                  </a:path>
                  <a:tileRect l="-100000" b="-100000"/>
                </a:gradFill>
                <a:latin typeface="Calibri"/>
                <a:cs typeface="Calibri"/>
              </a:defRPr>
            </a:lvl1pPr>
          </a:lstStyle>
          <a:p>
            <a:endParaRPr lang="en-US" dirty="0"/>
          </a:p>
        </p:txBody>
      </p:sp>
      <p:sp>
        <p:nvSpPr>
          <p:cNvPr id="7" name="Content Placeholder 2"/>
          <p:cNvSpPr>
            <a:spLocks noGrp="1"/>
          </p:cNvSpPr>
          <p:nvPr>
            <p:ph sz="half" idx="1"/>
          </p:nvPr>
        </p:nvSpPr>
        <p:spPr>
          <a:xfrm>
            <a:off x="4715939" y="1134531"/>
            <a:ext cx="4275667" cy="3048002"/>
          </a:xfrm>
        </p:spPr>
        <p:txBody>
          <a:bodyPr lIns="0" tIns="0" rIns="0" bIns="0">
            <a:normAutofit/>
          </a:bodyPr>
          <a:lstStyle>
            <a:lvl1pPr>
              <a:buClr>
                <a:srgbClr val="DB4505"/>
              </a:buClr>
              <a:defRPr sz="1760" spc="-100">
                <a:solidFill>
                  <a:srgbClr val="63666B"/>
                </a:solidFill>
              </a:defRPr>
            </a:lvl1pPr>
            <a:lvl2pPr marL="914400" indent="-457200">
              <a:buClr>
                <a:srgbClr val="DB4505"/>
              </a:buClr>
              <a:buFont typeface="Wingdings" charset="2"/>
              <a:buAutoNum type="arabicPlain"/>
              <a:defRPr sz="1760" spc="-100">
                <a:solidFill>
                  <a:srgbClr val="63666B"/>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p:txBody>
      </p:sp>
      <p:sp>
        <p:nvSpPr>
          <p:cNvPr id="8" name="Text Placeholder 3"/>
          <p:cNvSpPr>
            <a:spLocks noGrp="1"/>
          </p:cNvSpPr>
          <p:nvPr>
            <p:ph type="body" sz="half" idx="2"/>
          </p:nvPr>
        </p:nvSpPr>
        <p:spPr>
          <a:xfrm>
            <a:off x="482603" y="1134530"/>
            <a:ext cx="4080930" cy="1295403"/>
          </a:xfrm>
        </p:spPr>
        <p:txBody>
          <a:bodyPr lIns="0" tIns="0" rIns="0" bIns="0">
            <a:normAutofit/>
          </a:bodyPr>
          <a:lstStyle>
            <a:lvl1pPr marL="0" indent="0">
              <a:buNone/>
              <a:defRPr sz="2240" spc="-100">
                <a:solidFill>
                  <a:srgbClr val="ED8C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9" name="Text Placeholder 3"/>
          <p:cNvSpPr>
            <a:spLocks noGrp="1"/>
          </p:cNvSpPr>
          <p:nvPr>
            <p:ph type="body" sz="half" idx="10"/>
          </p:nvPr>
        </p:nvSpPr>
        <p:spPr>
          <a:xfrm>
            <a:off x="482603" y="2514600"/>
            <a:ext cx="4080930" cy="1667933"/>
          </a:xfrm>
        </p:spPr>
        <p:txBody>
          <a:bodyPr lIns="0" tIns="0" rIns="0" bIns="0">
            <a:normAutofit/>
          </a:bodyPr>
          <a:lstStyle>
            <a:lvl1pPr marL="0" indent="0">
              <a:buNone/>
              <a:defRPr sz="1760" spc="-100">
                <a:solidFill>
                  <a:srgbClr val="63666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cxnSp>
        <p:nvCxnSpPr>
          <p:cNvPr id="10" name="Straight Connector 9"/>
          <p:cNvCxnSpPr/>
          <p:nvPr userDrawn="1"/>
        </p:nvCxnSpPr>
        <p:spPr>
          <a:xfrm>
            <a:off x="-135467" y="4301060"/>
            <a:ext cx="9372600" cy="0"/>
          </a:xfrm>
          <a:prstGeom prst="line">
            <a:avLst/>
          </a:prstGeom>
          <a:ln w="19050" cmpd="sng">
            <a:gradFill flip="none" rotWithShape="1">
              <a:gsLst>
                <a:gs pos="0">
                  <a:srgbClr val="ED8C00"/>
                </a:gs>
                <a:gs pos="100000">
                  <a:srgbClr val="D12630"/>
                </a:gs>
                <a:gs pos="75000">
                  <a:srgbClr val="DB4505"/>
                </a:gs>
              </a:gsLst>
              <a:path path="circle">
                <a:fillToRect t="100000" r="100000"/>
              </a:path>
              <a:tileRect l="-100000" b="-100000"/>
            </a:gradFill>
          </a:ln>
          <a:effectLst/>
        </p:spPr>
        <p:style>
          <a:lnRef idx="2">
            <a:schemeClr val="accent1"/>
          </a:lnRef>
          <a:fillRef idx="0">
            <a:schemeClr val="accent1"/>
          </a:fillRef>
          <a:effectRef idx="1">
            <a:schemeClr val="accent1"/>
          </a:effectRef>
          <a:fontRef idx="minor">
            <a:schemeClr val="tx1"/>
          </a:fontRef>
        </p:style>
      </p:cxnSp>
      <p:pic>
        <p:nvPicPr>
          <p:cNvPr id="13" name="Picture 12" descr="Scot Gov - Colou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130" y="4582328"/>
            <a:ext cx="1490916" cy="277539"/>
          </a:xfrm>
          <a:prstGeom prst="rect">
            <a:avLst/>
          </a:prstGeom>
        </p:spPr>
      </p:pic>
      <p:pic>
        <p:nvPicPr>
          <p:cNvPr id="14" name="Picture 13" descr="SEFARI Logo - Colou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3732" y="4518165"/>
            <a:ext cx="1261533" cy="400971"/>
          </a:xfrm>
          <a:prstGeom prst="rect">
            <a:avLst/>
          </a:prstGeom>
        </p:spPr>
      </p:pic>
    </p:spTree>
    <p:extLst>
      <p:ext uri="{BB962C8B-B14F-4D97-AF65-F5344CB8AC3E}">
        <p14:creationId xmlns:p14="http://schemas.microsoft.com/office/powerpoint/2010/main" val="24526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9" name="Rectangle 8"/>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SEFARI Logo - 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15" name="Picture 14" descr="Scot Gov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pic>
        <p:nvPicPr>
          <p:cNvPr id="16" name="Picture 15" descr="Divider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85733" y="13367"/>
            <a:ext cx="4758267" cy="4287694"/>
          </a:xfrm>
          <a:prstGeom prst="rect">
            <a:avLst/>
          </a:prstGeom>
        </p:spPr>
      </p:pic>
      <p:sp>
        <p:nvSpPr>
          <p:cNvPr id="8"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spTree>
    <p:extLst>
      <p:ext uri="{BB962C8B-B14F-4D97-AF65-F5344CB8AC3E}">
        <p14:creationId xmlns:p14="http://schemas.microsoft.com/office/powerpoint/2010/main" val="123254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ivider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0900" y="0"/>
            <a:ext cx="4773100" cy="4301060"/>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11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Divider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135" y="0"/>
            <a:ext cx="4758266" cy="4301059"/>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70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16" name="Rectangle 15"/>
          <p:cNvSpPr/>
          <p:nvPr userDrawn="1"/>
        </p:nvSpPr>
        <p:spPr>
          <a:xfrm>
            <a:off x="-22393" y="-8468"/>
            <a:ext cx="9191794" cy="5177367"/>
          </a:xfrm>
          <a:prstGeom prst="rect">
            <a:avLst/>
          </a:prstGeom>
          <a:gradFill flip="none" rotWithShape="1">
            <a:gsLst>
              <a:gs pos="0">
                <a:srgbClr val="FFCC00"/>
              </a:gs>
              <a:gs pos="100000">
                <a:srgbClr val="D12630"/>
              </a:gs>
              <a:gs pos="50000">
                <a:srgbClr val="ED8C0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Divider 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2954" y="16934"/>
            <a:ext cx="4744913" cy="4275660"/>
          </a:xfrm>
          <a:prstGeom prst="rect">
            <a:avLst/>
          </a:prstGeom>
        </p:spPr>
      </p:pic>
      <p:pic>
        <p:nvPicPr>
          <p:cNvPr id="8" name="Picture 7" descr="SEFARI Logo -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2200" y="4529160"/>
            <a:ext cx="1219201" cy="387516"/>
          </a:xfrm>
          <a:prstGeom prst="rect">
            <a:avLst/>
          </a:prstGeom>
        </p:spPr>
      </p:pic>
      <p:pic>
        <p:nvPicPr>
          <p:cNvPr id="9" name="Picture 8" descr="Scot Gov - 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899" y="4581896"/>
            <a:ext cx="1494368" cy="278183"/>
          </a:xfrm>
          <a:prstGeom prst="rect">
            <a:avLst/>
          </a:prstGeom>
        </p:spPr>
      </p:pic>
      <p:sp>
        <p:nvSpPr>
          <p:cNvPr id="12" name="Title Placeholder 1"/>
          <p:cNvSpPr>
            <a:spLocks noGrp="1"/>
          </p:cNvSpPr>
          <p:nvPr>
            <p:ph type="title" hasCustomPrompt="1"/>
          </p:nvPr>
        </p:nvSpPr>
        <p:spPr>
          <a:xfrm>
            <a:off x="486833" y="481817"/>
            <a:ext cx="4093636" cy="3362049"/>
          </a:xfrm>
          <a:prstGeom prst="rect">
            <a:avLst/>
          </a:prstGeom>
        </p:spPr>
        <p:txBody>
          <a:bodyPr vert="horz" lIns="0" tIns="0" rIns="0" bIns="0" rtlCol="0" anchor="ctr">
            <a:noAutofit/>
          </a:bodyPr>
          <a:lstStyle>
            <a:lvl1pPr algn="l">
              <a:lnSpc>
                <a:spcPct val="90000"/>
              </a:lnSpc>
              <a:defRPr sz="4700" b="1" i="0" spc="-100">
                <a:solidFill>
                  <a:schemeClr val="bg1"/>
                </a:solidFill>
                <a:latin typeface="Calibri"/>
                <a:cs typeface="Calibri"/>
              </a:defRPr>
            </a:lvl1pPr>
          </a:lstStyle>
          <a:p>
            <a:r>
              <a:rPr lang="en-GB" dirty="0"/>
              <a:t>Divider Section header here</a:t>
            </a:r>
            <a:endParaRPr lang="en-US" dirty="0"/>
          </a:p>
        </p:txBody>
      </p:sp>
      <p:cxnSp>
        <p:nvCxnSpPr>
          <p:cNvPr id="17" name="Straight Connector 16"/>
          <p:cNvCxnSpPr/>
          <p:nvPr userDrawn="1"/>
        </p:nvCxnSpPr>
        <p:spPr>
          <a:xfrm>
            <a:off x="-135467" y="4301060"/>
            <a:ext cx="9448800" cy="1"/>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43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34392D3-DC23-B54B-A449-E08A83F891EE}" type="datetimeFigureOut">
              <a:rPr lang="en-US" smtClean="0"/>
              <a:t>5/16/2023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71AE71D-21C4-D647-9187-5E8175B24F64}" type="slidenum">
              <a:rPr lang="en-US" smtClean="0"/>
              <a:t>‹#›</a:t>
            </a:fld>
            <a:endParaRPr lang="en-US"/>
          </a:p>
        </p:txBody>
      </p:sp>
    </p:spTree>
    <p:extLst>
      <p:ext uri="{BB962C8B-B14F-4D97-AF65-F5344CB8AC3E}">
        <p14:creationId xmlns:p14="http://schemas.microsoft.com/office/powerpoint/2010/main" val="409167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3"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BVD case study</a:t>
            </a:r>
          </a:p>
        </p:txBody>
      </p:sp>
      <p:sp>
        <p:nvSpPr>
          <p:cNvPr id="3" name="Text Placeholder 2"/>
          <p:cNvSpPr>
            <a:spLocks noGrp="1"/>
          </p:cNvSpPr>
          <p:nvPr>
            <p:ph type="body" idx="1"/>
          </p:nvPr>
        </p:nvSpPr>
        <p:spPr>
          <a:xfrm>
            <a:off x="478366" y="1136197"/>
            <a:ext cx="7517318" cy="1762124"/>
          </a:xfrm>
        </p:spPr>
        <p:txBody>
          <a:bodyPr>
            <a:normAutofit/>
          </a:bodyPr>
          <a:lstStyle/>
          <a:p>
            <a:r>
              <a:rPr lang="en-US" dirty="0"/>
              <a:t>Dr George Russell, Moredun Research Institute</a:t>
            </a:r>
          </a:p>
          <a:p>
            <a:r>
              <a:rPr lang="en-US" dirty="0" err="1"/>
              <a:t>Pr</a:t>
            </a:r>
            <a:r>
              <a:rPr lang="en-US" dirty="0"/>
              <a:t> Andrew Barnes, SRUC</a:t>
            </a:r>
          </a:p>
          <a:p>
            <a:r>
              <a:rPr lang="en-US" dirty="0"/>
              <a:t>Nathan Liddle, BVD Policy Team, Animal Health &amp; Welfare Division </a:t>
            </a:r>
          </a:p>
        </p:txBody>
      </p:sp>
    </p:spTree>
    <p:extLst>
      <p:ext uri="{BB962C8B-B14F-4D97-AF65-F5344CB8AC3E}">
        <p14:creationId xmlns:p14="http://schemas.microsoft.com/office/powerpoint/2010/main" val="158361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5558" y="1041400"/>
            <a:ext cx="8641444" cy="3769090"/>
          </a:xfrm>
        </p:spPr>
        <p:txBody>
          <a:bodyPr>
            <a:normAutofit/>
          </a:bodyPr>
          <a:lstStyle/>
          <a:p>
            <a:r>
              <a:rPr lang="en-GB" sz="2000" dirty="0"/>
              <a:t>Viral infection of cattle with significant economic consequences</a:t>
            </a:r>
          </a:p>
          <a:p>
            <a:r>
              <a:rPr lang="en-GB" sz="2000" dirty="0"/>
              <a:t>Worldwide problem; many countries have eradication programmes</a:t>
            </a:r>
          </a:p>
          <a:p>
            <a:r>
              <a:rPr lang="en-GB" sz="2000" dirty="0"/>
              <a:t>Virus spread by persistently infected cattle, infected </a:t>
            </a:r>
            <a:r>
              <a:rPr lang="en-GB" sz="2000" i="1" dirty="0"/>
              <a:t>in utero</a:t>
            </a:r>
          </a:p>
          <a:p>
            <a:r>
              <a:rPr lang="en-GB" sz="2000" dirty="0"/>
              <a:t>Increases susceptibility to other diseases, infertility, abortion</a:t>
            </a:r>
          </a:p>
          <a:p>
            <a:r>
              <a:rPr lang="en-GB" sz="2000" dirty="0"/>
              <a:t>Scottish BVD eradication industry-led with SG support</a:t>
            </a:r>
          </a:p>
          <a:p>
            <a:r>
              <a:rPr lang="en-GB" sz="2000" dirty="0"/>
              <a:t>Started 2012, now in phase 5</a:t>
            </a:r>
          </a:p>
          <a:p>
            <a:r>
              <a:rPr lang="en-GB" sz="2000" dirty="0"/>
              <a:t>Samples from approved laboratories collected by MRI for typing</a:t>
            </a:r>
          </a:p>
        </p:txBody>
      </p:sp>
      <p:sp>
        <p:nvSpPr>
          <p:cNvPr id="9" name="Title 2"/>
          <p:cNvSpPr>
            <a:spLocks noGrp="1"/>
          </p:cNvSpPr>
          <p:nvPr>
            <p:ph type="title"/>
          </p:nvPr>
        </p:nvSpPr>
        <p:spPr>
          <a:xfrm>
            <a:off x="474131" y="333010"/>
            <a:ext cx="5215468" cy="564456"/>
          </a:xfrm>
        </p:spPr>
        <p:txBody>
          <a:bodyPr>
            <a:normAutofit fontScale="90000"/>
          </a:bodyPr>
          <a:lstStyle/>
          <a:p>
            <a:r>
              <a:rPr lang="en-GB" sz="4000" dirty="0"/>
              <a:t>BVD introduction</a:t>
            </a:r>
            <a:endParaRPr lang="en-US" sz="3500" dirty="0"/>
          </a:p>
        </p:txBody>
      </p:sp>
    </p:spTree>
    <p:extLst>
      <p:ext uri="{BB962C8B-B14F-4D97-AF65-F5344CB8AC3E}">
        <p14:creationId xmlns:p14="http://schemas.microsoft.com/office/powerpoint/2010/main" val="129158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4066" y="916890"/>
            <a:ext cx="4292602" cy="3019612"/>
          </a:xfrm>
        </p:spPr>
        <p:txBody>
          <a:bodyPr>
            <a:normAutofit fontScale="25000" lnSpcReduction="20000"/>
          </a:bodyPr>
          <a:lstStyle/>
          <a:p>
            <a:pPr algn="l"/>
            <a:endParaRPr lang="en-GB"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GB" sz="8000" b="0" i="0" u="none" strike="noStrike" baseline="0" dirty="0">
                <a:solidFill>
                  <a:schemeClr val="bg1">
                    <a:lumMod val="50000"/>
                  </a:schemeClr>
                </a:solidFill>
              </a:rPr>
              <a:t>Established a risk analysis-based framework for BVD combining the epidemiology with the economics of various interventions</a:t>
            </a:r>
          </a:p>
          <a:p>
            <a:pPr marL="285750" indent="-285750">
              <a:buFont typeface="Arial" panose="020B0604020202020204" pitchFamily="34" charset="0"/>
              <a:buChar char="•"/>
            </a:pPr>
            <a:endParaRPr lang="en-GB" sz="8000" dirty="0">
              <a:solidFill>
                <a:schemeClr val="bg1">
                  <a:lumMod val="50000"/>
                </a:schemeClr>
              </a:solidFill>
            </a:endParaRPr>
          </a:p>
          <a:p>
            <a:pPr marL="285750" indent="-285750">
              <a:buFont typeface="Arial" panose="020B0604020202020204" pitchFamily="34" charset="0"/>
              <a:buChar char="•"/>
            </a:pPr>
            <a:r>
              <a:rPr lang="en-GB" sz="8000" dirty="0">
                <a:solidFill>
                  <a:schemeClr val="bg1">
                    <a:lumMod val="50000"/>
                  </a:schemeClr>
                </a:solidFill>
              </a:rPr>
              <a:t>S</a:t>
            </a:r>
            <a:r>
              <a:rPr lang="en-GB" sz="8000" b="0" i="0" u="none" strike="noStrike" baseline="0" dirty="0">
                <a:solidFill>
                  <a:schemeClr val="bg1">
                    <a:lumMod val="50000"/>
                  </a:schemeClr>
                </a:solidFill>
              </a:rPr>
              <a:t>ubsequently underpinned the rationale for cost-effective control strategies that have been adopted in health schemes around the UK. </a:t>
            </a:r>
          </a:p>
          <a:p>
            <a:pPr marL="285750" indent="-285750">
              <a:buFont typeface="Arial" panose="020B0604020202020204" pitchFamily="34" charset="0"/>
              <a:buChar char="•"/>
            </a:pPr>
            <a:endParaRPr lang="en-GB" sz="8000" b="0" i="0" u="none" strike="noStrike" baseline="0" dirty="0">
              <a:solidFill>
                <a:schemeClr val="bg1">
                  <a:lumMod val="50000"/>
                </a:schemeClr>
              </a:solidFill>
            </a:endParaRPr>
          </a:p>
          <a:p>
            <a:pPr marL="285750" indent="-285750">
              <a:buFont typeface="Arial" panose="020B0604020202020204" pitchFamily="34" charset="0"/>
              <a:buChar char="•"/>
            </a:pPr>
            <a:r>
              <a:rPr lang="en-GB" sz="8000" dirty="0">
                <a:solidFill>
                  <a:schemeClr val="bg1">
                    <a:lumMod val="50000"/>
                  </a:schemeClr>
                </a:solidFill>
              </a:rPr>
              <a:t>The farm-level savings to the industry from future eradication are estimated to be £50-£80m. </a:t>
            </a:r>
            <a:r>
              <a:rPr lang="en-GB" sz="5000" dirty="0">
                <a:solidFill>
                  <a:srgbClr val="000000"/>
                </a:solidFill>
              </a:rPr>
              <a:t>	</a:t>
            </a:r>
          </a:p>
          <a:p>
            <a:pPr algn="l"/>
            <a:endParaRPr lang="en-GB" sz="8000" b="0" i="0" u="none" strike="noStrike" baseline="0" dirty="0">
              <a:solidFill>
                <a:srgbClr val="000000"/>
              </a:solidFill>
            </a:endParaRPr>
          </a:p>
          <a:p>
            <a:r>
              <a:rPr lang="en-GB" sz="8000" b="0" i="0" u="none" strike="noStrike" baseline="0" dirty="0">
                <a:solidFill>
                  <a:srgbClr val="000000"/>
                </a:solidFill>
              </a:rPr>
              <a:t> </a:t>
            </a:r>
          </a:p>
          <a:p>
            <a:r>
              <a:rPr lang="en-GB" sz="8000" b="0" i="0" u="none" strike="noStrike" baseline="0" dirty="0">
                <a:solidFill>
                  <a:srgbClr val="000000"/>
                </a:solidFill>
              </a:rPr>
              <a:t>	</a:t>
            </a:r>
          </a:p>
          <a:p>
            <a:pPr marL="285750" indent="-285750">
              <a:buFont typeface="Arial" panose="020B0604020202020204" pitchFamily="34" charset="0"/>
              <a:buChar char="•"/>
            </a:pPr>
            <a:endParaRPr lang="en-GB" sz="8000" b="0" i="0" u="none" strike="noStrike" baseline="0" dirty="0">
              <a:solidFill>
                <a:schemeClr val="bg1">
                  <a:lumMod val="50000"/>
                </a:schemeClr>
              </a:solidFill>
            </a:endParaRPr>
          </a:p>
          <a:p>
            <a:pPr>
              <a:lnSpc>
                <a:spcPct val="120000"/>
              </a:lnSpc>
            </a:pPr>
            <a:endParaRPr lang="en-US" dirty="0"/>
          </a:p>
        </p:txBody>
      </p:sp>
      <p:sp>
        <p:nvSpPr>
          <p:cNvPr id="9" name="Title 2"/>
          <p:cNvSpPr>
            <a:spLocks noGrp="1"/>
          </p:cNvSpPr>
          <p:nvPr>
            <p:ph type="title"/>
          </p:nvPr>
        </p:nvSpPr>
        <p:spPr>
          <a:xfrm>
            <a:off x="474130" y="333010"/>
            <a:ext cx="8185775" cy="564456"/>
          </a:xfrm>
        </p:spPr>
        <p:txBody>
          <a:bodyPr>
            <a:normAutofit fontScale="90000"/>
          </a:bodyPr>
          <a:lstStyle/>
          <a:p>
            <a:r>
              <a:rPr lang="en-GB" sz="4000" dirty="0"/>
              <a:t>BVD economic assessment</a:t>
            </a:r>
            <a:endParaRPr lang="en-US" sz="3500" dirty="0"/>
          </a:p>
        </p:txBody>
      </p:sp>
      <p:pic>
        <p:nvPicPr>
          <p:cNvPr id="6" name="Content Placeholder 5">
            <a:extLst>
              <a:ext uri="{FF2B5EF4-FFF2-40B4-BE49-F238E27FC236}">
                <a16:creationId xmlns:a16="http://schemas.microsoft.com/office/drawing/2014/main" id="{B8085FB0-6E52-4549-9124-A085F440D628}"/>
              </a:ext>
            </a:extLst>
          </p:cNvPr>
          <p:cNvPicPr>
            <a:picLocks noGrp="1" noChangeAspect="1"/>
          </p:cNvPicPr>
          <p:nvPr>
            <p:ph sz="half" idx="1"/>
          </p:nvPr>
        </p:nvPicPr>
        <p:blipFill>
          <a:blip r:embed="rId3"/>
          <a:stretch>
            <a:fillRect/>
          </a:stretch>
        </p:blipFill>
        <p:spPr>
          <a:xfrm>
            <a:off x="4741863" y="1344456"/>
            <a:ext cx="4275137" cy="2394076"/>
          </a:xfrm>
          <a:prstGeom prst="rect">
            <a:avLst/>
          </a:prstGeom>
        </p:spPr>
      </p:pic>
      <p:pic>
        <p:nvPicPr>
          <p:cNvPr id="2" name="Picture 1">
            <a:extLst>
              <a:ext uri="{FF2B5EF4-FFF2-40B4-BE49-F238E27FC236}">
                <a16:creationId xmlns:a16="http://schemas.microsoft.com/office/drawing/2014/main" id="{D3682B27-1189-931F-81EC-FB518A7C5926}"/>
              </a:ext>
            </a:extLst>
          </p:cNvPr>
          <p:cNvPicPr>
            <a:picLocks noChangeAspect="1"/>
          </p:cNvPicPr>
          <p:nvPr/>
        </p:nvPicPr>
        <p:blipFill>
          <a:blip r:embed="rId4"/>
          <a:stretch>
            <a:fillRect/>
          </a:stretch>
        </p:blipFill>
        <p:spPr>
          <a:xfrm>
            <a:off x="5794457" y="4384726"/>
            <a:ext cx="1572904" cy="682811"/>
          </a:xfrm>
          <a:prstGeom prst="rect">
            <a:avLst/>
          </a:prstGeom>
        </p:spPr>
      </p:pic>
      <p:pic>
        <p:nvPicPr>
          <p:cNvPr id="5" name="Picture 4" descr="A green and black logo&#10;&#10;Description automatically generated with low confidence">
            <a:extLst>
              <a:ext uri="{FF2B5EF4-FFF2-40B4-BE49-F238E27FC236}">
                <a16:creationId xmlns:a16="http://schemas.microsoft.com/office/drawing/2014/main" id="{78BCEF27-51F5-2C7E-58B5-1191249F81F5}"/>
              </a:ext>
            </a:extLst>
          </p:cNvPr>
          <p:cNvPicPr>
            <a:picLocks noChangeAspect="1"/>
          </p:cNvPicPr>
          <p:nvPr/>
        </p:nvPicPr>
        <p:blipFill>
          <a:blip r:embed="rId5"/>
          <a:stretch>
            <a:fillRect/>
          </a:stretch>
        </p:blipFill>
        <p:spPr>
          <a:xfrm>
            <a:off x="4793673" y="4445534"/>
            <a:ext cx="754593" cy="514928"/>
          </a:xfrm>
          <a:prstGeom prst="rect">
            <a:avLst/>
          </a:prstGeom>
        </p:spPr>
      </p:pic>
    </p:spTree>
    <p:extLst>
      <p:ext uri="{BB962C8B-B14F-4D97-AF65-F5344CB8AC3E}">
        <p14:creationId xmlns:p14="http://schemas.microsoft.com/office/powerpoint/2010/main" val="224085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9770" y="1094923"/>
            <a:ext cx="4275667" cy="1530350"/>
          </a:xfrm>
        </p:spPr>
        <p:txBody>
          <a:bodyPr>
            <a:normAutofit/>
          </a:bodyPr>
          <a:lstStyle/>
          <a:p>
            <a:r>
              <a:rPr lang="en-US" sz="1800" dirty="0"/>
              <a:t>&gt; 6000 serum samples </a:t>
            </a:r>
            <a:r>
              <a:rPr lang="en-US" sz="1800" dirty="0">
                <a:sym typeface="Wingdings" panose="05000000000000000000" pitchFamily="2" charset="2"/>
              </a:rPr>
              <a:t> 5256 UTR sequences</a:t>
            </a:r>
          </a:p>
          <a:p>
            <a:r>
              <a:rPr lang="en-US" sz="1800" dirty="0">
                <a:sym typeface="Wingdings" panose="05000000000000000000" pitchFamily="2" charset="2"/>
              </a:rPr>
              <a:t>Nine genotypes in full dataset</a:t>
            </a:r>
          </a:p>
          <a:p>
            <a:pPr marL="0" indent="0">
              <a:buFont typeface="Arial" panose="020B0604020202020204" pitchFamily="34" charset="0"/>
              <a:buNone/>
            </a:pPr>
            <a:r>
              <a:rPr lang="en-US" sz="1800" dirty="0">
                <a:sym typeface="Wingdings" panose="05000000000000000000" pitchFamily="2" charset="2"/>
              </a:rPr>
              <a:t>	(</a:t>
            </a:r>
            <a:r>
              <a:rPr lang="en-US" sz="1800" dirty="0">
                <a:solidFill>
                  <a:srgbClr val="FF0000"/>
                </a:solidFill>
                <a:sym typeface="Wingdings" panose="05000000000000000000" pitchFamily="2" charset="2"/>
              </a:rPr>
              <a:t>1a</a:t>
            </a:r>
            <a:r>
              <a:rPr lang="en-US" sz="1800" dirty="0">
                <a:sym typeface="Wingdings" panose="05000000000000000000" pitchFamily="2" charset="2"/>
              </a:rPr>
              <a:t>,</a:t>
            </a:r>
            <a:r>
              <a:rPr lang="en-US" sz="1800" dirty="0">
                <a:solidFill>
                  <a:srgbClr val="FFC000"/>
                </a:solidFill>
                <a:sym typeface="Wingdings" panose="05000000000000000000" pitchFamily="2" charset="2"/>
              </a:rPr>
              <a:t>1b</a:t>
            </a:r>
            <a:r>
              <a:rPr lang="en-US" sz="1800" dirty="0">
                <a:sym typeface="Wingdings" panose="05000000000000000000" pitchFamily="2" charset="2"/>
              </a:rPr>
              <a:t>,1c,1d,1e,1f,1g,1h,</a:t>
            </a:r>
            <a:r>
              <a:rPr lang="en-US" sz="1800" dirty="0">
                <a:solidFill>
                  <a:srgbClr val="FF00FF"/>
                </a:solidFill>
                <a:sym typeface="Wingdings" panose="05000000000000000000" pitchFamily="2" charset="2"/>
              </a:rPr>
              <a:t>1i</a:t>
            </a:r>
            <a:r>
              <a:rPr lang="en-US" sz="1800" dirty="0">
                <a:sym typeface="Wingdings" panose="05000000000000000000" pitchFamily="2" charset="2"/>
              </a:rPr>
              <a:t>). </a:t>
            </a:r>
          </a:p>
          <a:p>
            <a:r>
              <a:rPr lang="en-US" sz="1800" dirty="0">
                <a:sym typeface="Wingdings" panose="05000000000000000000" pitchFamily="2" charset="2"/>
              </a:rPr>
              <a:t>Have Animal IDs &amp; Post-codes for ~70%</a:t>
            </a:r>
          </a:p>
        </p:txBody>
      </p:sp>
      <p:sp>
        <p:nvSpPr>
          <p:cNvPr id="9" name="Title 2"/>
          <p:cNvSpPr>
            <a:spLocks noGrp="1"/>
          </p:cNvSpPr>
          <p:nvPr>
            <p:ph type="title"/>
          </p:nvPr>
        </p:nvSpPr>
        <p:spPr>
          <a:xfrm>
            <a:off x="474131" y="333010"/>
            <a:ext cx="5215468" cy="564456"/>
          </a:xfrm>
        </p:spPr>
        <p:txBody>
          <a:bodyPr>
            <a:normAutofit fontScale="90000"/>
          </a:bodyPr>
          <a:lstStyle/>
          <a:p>
            <a:r>
              <a:rPr lang="en-GB" sz="4000" dirty="0"/>
              <a:t>BVD sequences</a:t>
            </a:r>
            <a:endParaRPr lang="en-US" sz="3500" dirty="0"/>
          </a:p>
        </p:txBody>
      </p:sp>
      <p:pic>
        <p:nvPicPr>
          <p:cNvPr id="10" name="Picture 9">
            <a:extLst>
              <a:ext uri="{FF2B5EF4-FFF2-40B4-BE49-F238E27FC236}">
                <a16:creationId xmlns:a16="http://schemas.microsoft.com/office/drawing/2014/main" id="{F4F63253-1397-4045-B82A-4304B9319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79" y="2451351"/>
            <a:ext cx="3681342" cy="1840671"/>
          </a:xfrm>
          <a:prstGeom prst="rect">
            <a:avLst/>
          </a:prstGeom>
        </p:spPr>
      </p:pic>
      <p:pic>
        <p:nvPicPr>
          <p:cNvPr id="11" name="Picture 10">
            <a:extLst>
              <a:ext uri="{FF2B5EF4-FFF2-40B4-BE49-F238E27FC236}">
                <a16:creationId xmlns:a16="http://schemas.microsoft.com/office/drawing/2014/main" id="{22394306-8852-E25B-11FB-3E419F9238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4" t="1659" r="10031" b="10277"/>
          <a:stretch/>
        </p:blipFill>
        <p:spPr>
          <a:xfrm>
            <a:off x="5343074" y="702986"/>
            <a:ext cx="3204934" cy="3446816"/>
          </a:xfrm>
          <a:prstGeom prst="rect">
            <a:avLst/>
          </a:prstGeom>
        </p:spPr>
      </p:pic>
      <p:pic>
        <p:nvPicPr>
          <p:cNvPr id="2" name="Graphic 1">
            <a:extLst>
              <a:ext uri="{FF2B5EF4-FFF2-40B4-BE49-F238E27FC236}">
                <a16:creationId xmlns:a16="http://schemas.microsoft.com/office/drawing/2014/main" id="{622214CF-E483-B30B-4DC0-0437E73C3E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12971" y="4413303"/>
            <a:ext cx="1575707" cy="680785"/>
          </a:xfrm>
          <a:prstGeom prst="rect">
            <a:avLst/>
          </a:prstGeom>
        </p:spPr>
      </p:pic>
      <p:pic>
        <p:nvPicPr>
          <p:cNvPr id="5" name="Picture 4" descr="A blue and green logo&#10;&#10;Description automatically generated with medium confidence">
            <a:extLst>
              <a:ext uri="{FF2B5EF4-FFF2-40B4-BE49-F238E27FC236}">
                <a16:creationId xmlns:a16="http://schemas.microsoft.com/office/drawing/2014/main" id="{EA6AE169-CB00-6B38-7639-131E8F7C9571}"/>
              </a:ext>
            </a:extLst>
          </p:cNvPr>
          <p:cNvPicPr>
            <a:picLocks noChangeAspect="1"/>
          </p:cNvPicPr>
          <p:nvPr/>
        </p:nvPicPr>
        <p:blipFill rotWithShape="1">
          <a:blip r:embed="rId7"/>
          <a:srcRect l="3128" r="3331"/>
          <a:stretch/>
        </p:blipFill>
        <p:spPr>
          <a:xfrm>
            <a:off x="4665437" y="4419894"/>
            <a:ext cx="1050107" cy="590855"/>
          </a:xfrm>
          <a:prstGeom prst="rect">
            <a:avLst/>
          </a:prstGeom>
        </p:spPr>
      </p:pic>
      <p:pic>
        <p:nvPicPr>
          <p:cNvPr id="4" name="Picture 3" descr="A green and black logo&#10;&#10;Description automatically generated with low confidence">
            <a:extLst>
              <a:ext uri="{FF2B5EF4-FFF2-40B4-BE49-F238E27FC236}">
                <a16:creationId xmlns:a16="http://schemas.microsoft.com/office/drawing/2014/main" id="{3B420D01-C9B6-4888-6F3D-851478998540}"/>
              </a:ext>
            </a:extLst>
          </p:cNvPr>
          <p:cNvPicPr>
            <a:picLocks noChangeAspect="1"/>
          </p:cNvPicPr>
          <p:nvPr/>
        </p:nvPicPr>
        <p:blipFill>
          <a:blip r:embed="rId8"/>
          <a:stretch>
            <a:fillRect/>
          </a:stretch>
        </p:blipFill>
        <p:spPr>
          <a:xfrm>
            <a:off x="3484834" y="4445534"/>
            <a:ext cx="754593" cy="514928"/>
          </a:xfrm>
          <a:prstGeom prst="rect">
            <a:avLst/>
          </a:prstGeom>
        </p:spPr>
      </p:pic>
    </p:spTree>
    <p:extLst>
      <p:ext uri="{BB962C8B-B14F-4D97-AF65-F5344CB8AC3E}">
        <p14:creationId xmlns:p14="http://schemas.microsoft.com/office/powerpoint/2010/main" val="118781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9770" y="1094921"/>
            <a:ext cx="8075357" cy="2936751"/>
          </a:xfrm>
        </p:spPr>
        <p:txBody>
          <a:bodyPr>
            <a:normAutofit/>
          </a:bodyPr>
          <a:lstStyle/>
          <a:p>
            <a:r>
              <a:rPr lang="en-US" sz="2000" dirty="0"/>
              <a:t>Strategic oversight of genetic variation across Scotland</a:t>
            </a:r>
          </a:p>
          <a:p>
            <a:r>
              <a:rPr lang="en-US" sz="2000" dirty="0">
                <a:sym typeface="Wingdings" panose="05000000000000000000" pitchFamily="2" charset="2"/>
              </a:rPr>
              <a:t>Allows Scotland (as part of GB) to comply with the EU Animal Health Regulation requirement for Third Countries to report BVD2</a:t>
            </a:r>
          </a:p>
          <a:p>
            <a:r>
              <a:rPr lang="en-US" sz="2000" dirty="0">
                <a:sym typeface="Wingdings" panose="05000000000000000000" pitchFamily="2" charset="2"/>
              </a:rPr>
              <a:t>Discriminates between BVD and other Pestiviruses, helps to allay the concern that BVD positive cattle might be infected with Border Disease (occurs, but very rarely)</a:t>
            </a:r>
          </a:p>
          <a:p>
            <a:r>
              <a:rPr lang="en-US" sz="2000" dirty="0">
                <a:sym typeface="Wingdings" panose="05000000000000000000" pitchFamily="2" charset="2"/>
              </a:rPr>
              <a:t>Potential to link cases and identify the source of infection.  Possible future application: investigating disease incursions after BVD eradication. </a:t>
            </a:r>
          </a:p>
        </p:txBody>
      </p:sp>
      <p:sp>
        <p:nvSpPr>
          <p:cNvPr id="9" name="Title 2"/>
          <p:cNvSpPr>
            <a:spLocks noGrp="1"/>
          </p:cNvSpPr>
          <p:nvPr>
            <p:ph type="title"/>
          </p:nvPr>
        </p:nvSpPr>
        <p:spPr>
          <a:xfrm>
            <a:off x="474130" y="333010"/>
            <a:ext cx="7115389" cy="564456"/>
          </a:xfrm>
        </p:spPr>
        <p:txBody>
          <a:bodyPr>
            <a:normAutofit/>
          </a:bodyPr>
          <a:lstStyle/>
          <a:p>
            <a:r>
              <a:rPr lang="en-US" sz="3500" dirty="0"/>
              <a:t>Scottish Government policy impacts</a:t>
            </a:r>
          </a:p>
        </p:txBody>
      </p:sp>
    </p:spTree>
    <p:extLst>
      <p:ext uri="{BB962C8B-B14F-4D97-AF65-F5344CB8AC3E}">
        <p14:creationId xmlns:p14="http://schemas.microsoft.com/office/powerpoint/2010/main" val="236446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60" y="241500"/>
            <a:ext cx="7336371" cy="2808815"/>
          </a:xfrm>
        </p:spPr>
        <p:txBody>
          <a:bodyPr/>
          <a:lstStyle/>
          <a:p>
            <a:r>
              <a:rPr lang="en-US" sz="6600" dirty="0"/>
              <a:t>Thank you</a:t>
            </a:r>
          </a:p>
        </p:txBody>
      </p:sp>
      <p:sp>
        <p:nvSpPr>
          <p:cNvPr id="3" name="Text Placeholder 2"/>
          <p:cNvSpPr>
            <a:spLocks noGrp="1"/>
          </p:cNvSpPr>
          <p:nvPr>
            <p:ph type="body" sz="quarter" idx="10"/>
          </p:nvPr>
        </p:nvSpPr>
        <p:spPr>
          <a:xfrm>
            <a:off x="1964267" y="3593571"/>
            <a:ext cx="1490133" cy="466725"/>
          </a:xfrm>
        </p:spPr>
        <p:txBody>
          <a:bodyPr/>
          <a:lstStyle/>
          <a:p>
            <a:r>
              <a:rPr lang="en-US" dirty="0" err="1"/>
              <a:t>sefari.scot</a:t>
            </a:r>
            <a:endParaRPr lang="en-US" dirty="0"/>
          </a:p>
        </p:txBody>
      </p:sp>
      <p:sp>
        <p:nvSpPr>
          <p:cNvPr id="4" name="Text Placeholder 3"/>
          <p:cNvSpPr>
            <a:spLocks noGrp="1"/>
          </p:cNvSpPr>
          <p:nvPr>
            <p:ph type="body" sz="quarter" idx="11"/>
          </p:nvPr>
        </p:nvSpPr>
        <p:spPr>
          <a:xfrm>
            <a:off x="3639312" y="3593571"/>
            <a:ext cx="1847087" cy="466725"/>
          </a:xfrm>
        </p:spPr>
        <p:txBody>
          <a:bodyPr/>
          <a:lstStyle/>
          <a:p>
            <a:r>
              <a:rPr lang="en-US" dirty="0" err="1"/>
              <a:t>info@sefari.scot</a:t>
            </a:r>
            <a:endParaRPr lang="en-US" dirty="0"/>
          </a:p>
        </p:txBody>
      </p:sp>
      <p:sp>
        <p:nvSpPr>
          <p:cNvPr id="5" name="Text Placeholder 4"/>
          <p:cNvSpPr>
            <a:spLocks noGrp="1"/>
          </p:cNvSpPr>
          <p:nvPr>
            <p:ph type="body" sz="quarter" idx="12"/>
          </p:nvPr>
        </p:nvSpPr>
        <p:spPr>
          <a:xfrm>
            <a:off x="5655732" y="3594630"/>
            <a:ext cx="1507066" cy="466725"/>
          </a:xfrm>
        </p:spPr>
        <p:txBody>
          <a:bodyPr/>
          <a:lstStyle/>
          <a:p>
            <a:r>
              <a:rPr lang="en-US" dirty="0"/>
              <a:t>@</a:t>
            </a:r>
            <a:r>
              <a:rPr lang="en-US" dirty="0" err="1"/>
              <a:t>SEFARIscot</a:t>
            </a:r>
            <a:endParaRPr lang="en-US" dirty="0"/>
          </a:p>
        </p:txBody>
      </p:sp>
      <p:pic>
        <p:nvPicPr>
          <p:cNvPr id="6" name="Graphic 5">
            <a:extLst>
              <a:ext uri="{FF2B5EF4-FFF2-40B4-BE49-F238E27FC236}">
                <a16:creationId xmlns:a16="http://schemas.microsoft.com/office/drawing/2014/main" id="{5C47A01D-40A0-852D-CFB5-6D57AD9084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2971" y="4413303"/>
            <a:ext cx="1575707" cy="680785"/>
          </a:xfrm>
          <a:prstGeom prst="rect">
            <a:avLst/>
          </a:prstGeom>
        </p:spPr>
      </p:pic>
      <p:pic>
        <p:nvPicPr>
          <p:cNvPr id="7" name="Picture 6" descr="A blue and green logo&#10;&#10;Description automatically generated with medium confidence">
            <a:extLst>
              <a:ext uri="{FF2B5EF4-FFF2-40B4-BE49-F238E27FC236}">
                <a16:creationId xmlns:a16="http://schemas.microsoft.com/office/drawing/2014/main" id="{7BD77EFC-45E5-AEB6-A60F-DCBDA6253441}"/>
              </a:ext>
            </a:extLst>
          </p:cNvPr>
          <p:cNvPicPr>
            <a:picLocks noChangeAspect="1"/>
          </p:cNvPicPr>
          <p:nvPr/>
        </p:nvPicPr>
        <p:blipFill rotWithShape="1">
          <a:blip r:embed="rId5"/>
          <a:srcRect l="3128" r="3331"/>
          <a:stretch/>
        </p:blipFill>
        <p:spPr>
          <a:xfrm>
            <a:off x="4665437" y="4419894"/>
            <a:ext cx="1050107" cy="590855"/>
          </a:xfrm>
          <a:prstGeom prst="rect">
            <a:avLst/>
          </a:prstGeom>
        </p:spPr>
      </p:pic>
      <p:pic>
        <p:nvPicPr>
          <p:cNvPr id="8" name="Picture 7" descr="A green and black logo&#10;&#10;Description automatically generated with low confidence">
            <a:extLst>
              <a:ext uri="{FF2B5EF4-FFF2-40B4-BE49-F238E27FC236}">
                <a16:creationId xmlns:a16="http://schemas.microsoft.com/office/drawing/2014/main" id="{A34F9389-B84A-6A5A-BDCF-B38FEFF9C5DE}"/>
              </a:ext>
            </a:extLst>
          </p:cNvPr>
          <p:cNvPicPr>
            <a:picLocks noChangeAspect="1"/>
          </p:cNvPicPr>
          <p:nvPr/>
        </p:nvPicPr>
        <p:blipFill>
          <a:blip r:embed="rId6"/>
          <a:stretch>
            <a:fillRect/>
          </a:stretch>
        </p:blipFill>
        <p:spPr>
          <a:xfrm>
            <a:off x="3484834" y="4445534"/>
            <a:ext cx="754593" cy="514928"/>
          </a:xfrm>
          <a:prstGeom prst="rect">
            <a:avLst/>
          </a:prstGeom>
        </p:spPr>
      </p:pic>
    </p:spTree>
    <p:extLst>
      <p:ext uri="{BB962C8B-B14F-4D97-AF65-F5344CB8AC3E}">
        <p14:creationId xmlns:p14="http://schemas.microsoft.com/office/powerpoint/2010/main" val="1586648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d3fec03-8a5f-4451-b534-4a3b5fb305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FBC92B3D2CE143A9F2F8622E8E7349" ma:contentTypeVersion="15" ma:contentTypeDescription="Create a new document." ma:contentTypeScope="" ma:versionID="4639afa2a38505db4d6feaaee2675797">
  <xsd:schema xmlns:xsd="http://www.w3.org/2001/XMLSchema" xmlns:xs="http://www.w3.org/2001/XMLSchema" xmlns:p="http://schemas.microsoft.com/office/2006/metadata/properties" xmlns:ns3="bd3fec03-8a5f-4451-b534-4a3b5fb305f6" xmlns:ns4="33f0e2d3-2d8b-4124-a0b3-de90c375fc9d" targetNamespace="http://schemas.microsoft.com/office/2006/metadata/properties" ma:root="true" ma:fieldsID="f5a248631f5a49327d745973fae26f1d" ns3:_="" ns4:_="">
    <xsd:import namespace="bd3fec03-8a5f-4451-b534-4a3b5fb305f6"/>
    <xsd:import namespace="33f0e2d3-2d8b-4124-a0b3-de90c375fc9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fec03-8a5f-4451-b534-4a3b5fb305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f0e2d3-2d8b-4124-a0b3-de90c375fc9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A0B26F-BD6B-45A0-8767-0CF47976D1A7}">
  <ds:schemaRefs>
    <ds:schemaRef ds:uri="bd3fec03-8a5f-4451-b534-4a3b5fb305f6"/>
    <ds:schemaRef ds:uri="http://purl.org/dc/dcmitype/"/>
    <ds:schemaRef ds:uri="http://schemas.microsoft.com/office/2006/documentManagement/types"/>
    <ds:schemaRef ds:uri="http://www.w3.org/XML/1998/namespace"/>
    <ds:schemaRef ds:uri="http://purl.org/dc/elements/1.1/"/>
    <ds:schemaRef ds:uri="33f0e2d3-2d8b-4124-a0b3-de90c375fc9d"/>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46CD1971-A730-4D63-BB43-629A2948893D}">
  <ds:schemaRefs>
    <ds:schemaRef ds:uri="http://schemas.microsoft.com/sharepoint/v3/contenttype/forms"/>
  </ds:schemaRefs>
</ds:datastoreItem>
</file>

<file path=customXml/itemProps3.xml><?xml version="1.0" encoding="utf-8"?>
<ds:datastoreItem xmlns:ds="http://schemas.openxmlformats.org/officeDocument/2006/customXml" ds:itemID="{CD7480A3-3CC2-4696-AD29-71941B0FE0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fec03-8a5f-4451-b534-4a3b5fb305f6"/>
    <ds:schemaRef ds:uri="33f0e2d3-2d8b-4124-a0b3-de90c375fc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1045</TotalTime>
  <Words>764</Words>
  <Application>Microsoft Office PowerPoint</Application>
  <PresentationFormat>On-screen Show (16:9)</PresentationFormat>
  <Paragraphs>59</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BVD case study</vt:lpstr>
      <vt:lpstr>BVD introduction</vt:lpstr>
      <vt:lpstr>BVD economic assessment</vt:lpstr>
      <vt:lpstr>BVD sequences</vt:lpstr>
      <vt:lpstr>Scottish Government policy impacts</vt:lpstr>
      <vt:lpstr>Thank you</vt:lpstr>
    </vt:vector>
  </TitlesOfParts>
  <Company>The Gate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Brown</dc:creator>
  <cp:lastModifiedBy>George Russell</cp:lastModifiedBy>
  <cp:revision>129</cp:revision>
  <dcterms:created xsi:type="dcterms:W3CDTF">2018-04-05T09:10:41Z</dcterms:created>
  <dcterms:modified xsi:type="dcterms:W3CDTF">2023-05-16T10:34:55Z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0x010100C0FBC92B3D2CE143A9F2F8622E8E7349</vt:lpwstr>
  </property>
</Properties>
</file>