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11"/>
  </p:notesMasterIdLst>
  <p:sldIdLst>
    <p:sldId id="438" r:id="rId3"/>
    <p:sldId id="433" r:id="rId4"/>
    <p:sldId id="832" r:id="rId5"/>
    <p:sldId id="436" r:id="rId6"/>
    <p:sldId id="434" r:id="rId7"/>
    <p:sldId id="831" r:id="rId8"/>
    <p:sldId id="43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514957-913E-8471-D2E7-1C56CCEA422F}" name="Keith Matthews" initials="KM" userId="S::Keith.Matthews@hutton.ac.uk::3a91d9c0-686b-416b-986d-f338e8768047" providerId="AD"/>
  <p188:author id="{7E25F8C9-49A2-1517-194A-7917A4FE65C2}" name="Douglas Wardell-Johnson" initials="DWJ" userId="S::Doug.Wardell-Johnson@hutton.ac.uk::0b87bbc0-c566-424a-bd3a-e0d9960cf6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iller" userId="ef78fe40-261c-4a77-b498-74d07533b892" providerId="ADAL" clId="{54C45F9F-9A8A-40F1-A1F6-8142BBC6925D}"/>
    <pc:docChg chg="custSel modSld">
      <pc:chgData name="David Miller" userId="ef78fe40-261c-4a77-b498-74d07533b892" providerId="ADAL" clId="{54C45F9F-9A8A-40F1-A1F6-8142BBC6925D}" dt="2023-05-17T17:50:29.546" v="27" actId="1076"/>
      <pc:docMkLst>
        <pc:docMk/>
      </pc:docMkLst>
      <pc:sldChg chg="modSp mod">
        <pc:chgData name="David Miller" userId="ef78fe40-261c-4a77-b498-74d07533b892" providerId="ADAL" clId="{54C45F9F-9A8A-40F1-A1F6-8142BBC6925D}" dt="2023-05-17T17:50:29.546" v="27" actId="1076"/>
        <pc:sldMkLst>
          <pc:docMk/>
          <pc:sldMk cId="2798748413" sldId="438"/>
        </pc:sldMkLst>
        <pc:spChg chg="mod">
          <ac:chgData name="David Miller" userId="ef78fe40-261c-4a77-b498-74d07533b892" providerId="ADAL" clId="{54C45F9F-9A8A-40F1-A1F6-8142BBC6925D}" dt="2023-05-17T17:50:29.546" v="27" actId="1076"/>
          <ac:spMkLst>
            <pc:docMk/>
            <pc:sldMk cId="2798748413" sldId="438"/>
            <ac:spMk id="6" creationId="{2D82C279-D4AB-320D-CCA2-D02278343698}"/>
          </ac:spMkLst>
        </pc:spChg>
        <pc:picChg chg="mod">
          <ac:chgData name="David Miller" userId="ef78fe40-261c-4a77-b498-74d07533b892" providerId="ADAL" clId="{54C45F9F-9A8A-40F1-A1F6-8142BBC6925D}" dt="2023-05-17T17:50:20.425" v="24" actId="1076"/>
          <ac:picMkLst>
            <pc:docMk/>
            <pc:sldMk cId="2798748413" sldId="438"/>
            <ac:picMk id="9" creationId="{ED2B4E9B-7CBD-06C4-17C8-3C4AF7B70FA3}"/>
          </ac:picMkLst>
        </pc:picChg>
        <pc:picChg chg="mod">
          <ac:chgData name="David Miller" userId="ef78fe40-261c-4a77-b498-74d07533b892" providerId="ADAL" clId="{54C45F9F-9A8A-40F1-A1F6-8142BBC6925D}" dt="2023-05-17T17:50:21.961" v="25" actId="1076"/>
          <ac:picMkLst>
            <pc:docMk/>
            <pc:sldMk cId="2798748413" sldId="438"/>
            <ac:picMk id="10" creationId="{401BD5C5-1F61-1C3A-93B7-19B5EB7F26C3}"/>
          </ac:picMkLst>
        </pc:picChg>
        <pc:picChg chg="mod">
          <ac:chgData name="David Miller" userId="ef78fe40-261c-4a77-b498-74d07533b892" providerId="ADAL" clId="{54C45F9F-9A8A-40F1-A1F6-8142BBC6925D}" dt="2023-05-17T17:50:23.281" v="26" actId="1076"/>
          <ac:picMkLst>
            <pc:docMk/>
            <pc:sldMk cId="2798748413" sldId="438"/>
            <ac:picMk id="11" creationId="{343CC2CD-3873-33C1-6EED-283D0B9BD9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31C34-1AE8-405D-AE54-EF606A6CDA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524EEC-7A02-415D-93E3-843BE0DBF971}">
      <dgm:prSet phldrT="[Text]" custT="1"/>
      <dgm:spPr/>
      <dgm:t>
        <a:bodyPr/>
        <a:lstStyle/>
        <a:p>
          <a:r>
            <a:rPr lang="en-GB" sz="1600" b="1"/>
            <a:t>Identify key themes relevant to land use policy</a:t>
          </a:r>
        </a:p>
      </dgm:t>
    </dgm:pt>
    <dgm:pt modelId="{9FD33515-1ABE-4200-A2F7-E08CCE05E83C}" type="parTrans" cxnId="{4811181E-84F9-4C04-8463-2F1FC5857661}">
      <dgm:prSet/>
      <dgm:spPr/>
      <dgm:t>
        <a:bodyPr/>
        <a:lstStyle/>
        <a:p>
          <a:endParaRPr lang="en-GB" b="1"/>
        </a:p>
      </dgm:t>
    </dgm:pt>
    <dgm:pt modelId="{A1563FA8-FDA6-4598-B70E-239B0D95526C}" type="sibTrans" cxnId="{4811181E-84F9-4C04-8463-2F1FC585766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b="1"/>
        </a:p>
      </dgm:t>
    </dgm:pt>
    <dgm:pt modelId="{7E4C150E-7706-44D5-A002-97661D3724D9}">
      <dgm:prSet phldrT="[Text]"/>
      <dgm:spPr/>
      <dgm:t>
        <a:bodyPr/>
        <a:lstStyle/>
        <a:p>
          <a:r>
            <a:rPr lang="en-GB" b="1"/>
            <a:t>Decide what to represent in quantitative analysis</a:t>
          </a:r>
        </a:p>
      </dgm:t>
    </dgm:pt>
    <dgm:pt modelId="{97EF3B9F-C0BB-4BEF-8E80-AD897D6ABB70}" type="parTrans" cxnId="{FF084D65-3098-4041-90C6-3BDC50B04EA5}">
      <dgm:prSet/>
      <dgm:spPr/>
      <dgm:t>
        <a:bodyPr/>
        <a:lstStyle/>
        <a:p>
          <a:endParaRPr lang="en-GB" b="1"/>
        </a:p>
      </dgm:t>
    </dgm:pt>
    <dgm:pt modelId="{8ACE85D0-B8E3-40A4-ACCA-90E867DA17A1}" type="sibTrans" cxnId="{FF084D65-3098-4041-90C6-3BDC50B04EA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b="1"/>
        </a:p>
      </dgm:t>
    </dgm:pt>
    <dgm:pt modelId="{F88C913A-FE90-4591-ADDA-1F244D8B694A}">
      <dgm:prSet phldrT="[Text]"/>
      <dgm:spPr/>
      <dgm:t>
        <a:bodyPr/>
        <a:lstStyle/>
        <a:p>
          <a:r>
            <a:rPr lang="en-GB" b="1"/>
            <a:t>Compile data, carry out quantitative analysis</a:t>
          </a:r>
        </a:p>
      </dgm:t>
    </dgm:pt>
    <dgm:pt modelId="{2F8DA716-40C4-402F-9CF1-0A1976E7EADA}" type="parTrans" cxnId="{D51F59DA-5272-4657-8D18-5358F192AB42}">
      <dgm:prSet/>
      <dgm:spPr/>
      <dgm:t>
        <a:bodyPr/>
        <a:lstStyle/>
        <a:p>
          <a:endParaRPr lang="en-GB" b="1"/>
        </a:p>
      </dgm:t>
    </dgm:pt>
    <dgm:pt modelId="{C389A8B0-94A3-4F8A-8F40-C9918774BEB7}" type="sibTrans" cxnId="{D51F59DA-5272-4657-8D18-5358F192AB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b="1"/>
        </a:p>
      </dgm:t>
    </dgm:pt>
    <dgm:pt modelId="{E70C897A-CC53-4EE4-BB41-0B8DFC57F1BD}">
      <dgm:prSet phldrT="[Text]"/>
      <dgm:spPr/>
      <dgm:t>
        <a:bodyPr/>
        <a:lstStyle/>
        <a:p>
          <a:r>
            <a:rPr lang="en-GB" b="1" dirty="0"/>
            <a:t>Contextualise and present metrics as maps and visualisations</a:t>
          </a:r>
        </a:p>
      </dgm:t>
    </dgm:pt>
    <dgm:pt modelId="{4C27E446-FB3F-4BC6-AEE3-D866A079E1D8}" type="parTrans" cxnId="{578E5BFD-664A-4EA9-BC0E-841A0A1CEEC8}">
      <dgm:prSet/>
      <dgm:spPr/>
      <dgm:t>
        <a:bodyPr/>
        <a:lstStyle/>
        <a:p>
          <a:endParaRPr lang="en-GB" b="1"/>
        </a:p>
      </dgm:t>
    </dgm:pt>
    <dgm:pt modelId="{DBC17636-78C5-40AE-AE92-AA997AE0C0C8}" type="sibTrans" cxnId="{578E5BFD-664A-4EA9-BC0E-841A0A1CEEC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b="1"/>
        </a:p>
      </dgm:t>
    </dgm:pt>
    <dgm:pt modelId="{6BDE000C-FA74-426B-BE8E-C93B25A75A7C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Discuss interpretations and implications</a:t>
          </a:r>
        </a:p>
      </dgm:t>
    </dgm:pt>
    <dgm:pt modelId="{B4D440F9-9B56-4967-897C-165A042DA55B}" type="parTrans" cxnId="{E1BC0682-D015-43A2-B820-EB923EF6FF2C}">
      <dgm:prSet/>
      <dgm:spPr/>
      <dgm:t>
        <a:bodyPr/>
        <a:lstStyle/>
        <a:p>
          <a:endParaRPr lang="en-GB" b="1"/>
        </a:p>
      </dgm:t>
    </dgm:pt>
    <dgm:pt modelId="{2F17139E-5CF6-443B-93EC-442992476A61}" type="sibTrans" cxnId="{E1BC0682-D015-43A2-B820-EB923EF6FF2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b="1"/>
        </a:p>
      </dgm:t>
    </dgm:pt>
    <dgm:pt modelId="{ABD11C7F-18C7-4131-97AD-DBCE131FF525}" type="pres">
      <dgm:prSet presAssocID="{D8F31C34-1AE8-405D-AE54-EF606A6CDA11}" presName="cycle" presStyleCnt="0">
        <dgm:presLayoutVars>
          <dgm:dir/>
          <dgm:resizeHandles val="exact"/>
        </dgm:presLayoutVars>
      </dgm:prSet>
      <dgm:spPr/>
    </dgm:pt>
    <dgm:pt modelId="{02CFA5F3-7000-431C-9877-B399143CA0E1}" type="pres">
      <dgm:prSet presAssocID="{F8524EEC-7A02-415D-93E3-843BE0DBF971}" presName="dummy" presStyleCnt="0"/>
      <dgm:spPr/>
    </dgm:pt>
    <dgm:pt modelId="{2D7194C4-254E-467F-B6E7-51AB9B0CE5DE}" type="pres">
      <dgm:prSet presAssocID="{F8524EEC-7A02-415D-93E3-843BE0DBF971}" presName="node" presStyleLbl="revTx" presStyleIdx="0" presStyleCnt="5" custScaleX="121650">
        <dgm:presLayoutVars>
          <dgm:bulletEnabled val="1"/>
        </dgm:presLayoutVars>
      </dgm:prSet>
      <dgm:spPr/>
    </dgm:pt>
    <dgm:pt modelId="{FB634893-A238-435B-AA91-DBA9D6E2ED6D}" type="pres">
      <dgm:prSet presAssocID="{A1563FA8-FDA6-4598-B70E-239B0D95526C}" presName="sibTrans" presStyleLbl="node1" presStyleIdx="0" presStyleCnt="5"/>
      <dgm:spPr/>
    </dgm:pt>
    <dgm:pt modelId="{7F209392-0172-453B-8040-A9FF12AC5150}" type="pres">
      <dgm:prSet presAssocID="{7E4C150E-7706-44D5-A002-97661D3724D9}" presName="dummy" presStyleCnt="0"/>
      <dgm:spPr/>
    </dgm:pt>
    <dgm:pt modelId="{A48F3ABD-6FB8-4620-ABD9-844601D09368}" type="pres">
      <dgm:prSet presAssocID="{7E4C150E-7706-44D5-A002-97661D3724D9}" presName="node" presStyleLbl="revTx" presStyleIdx="1" presStyleCnt="5" custRadScaleRad="105018" custRadScaleInc="-3697">
        <dgm:presLayoutVars>
          <dgm:bulletEnabled val="1"/>
        </dgm:presLayoutVars>
      </dgm:prSet>
      <dgm:spPr/>
    </dgm:pt>
    <dgm:pt modelId="{FDA43BFD-8AED-45B3-8A11-28EB402DF370}" type="pres">
      <dgm:prSet presAssocID="{8ACE85D0-B8E3-40A4-ACCA-90E867DA17A1}" presName="sibTrans" presStyleLbl="node1" presStyleIdx="1" presStyleCnt="5"/>
      <dgm:spPr/>
    </dgm:pt>
    <dgm:pt modelId="{73225B6C-2595-4F0E-9F1A-828DE479DF6C}" type="pres">
      <dgm:prSet presAssocID="{F88C913A-FE90-4591-ADDA-1F244D8B694A}" presName="dummy" presStyleCnt="0"/>
      <dgm:spPr/>
    </dgm:pt>
    <dgm:pt modelId="{E3843ED0-EF44-4368-8156-A7262DC96BDC}" type="pres">
      <dgm:prSet presAssocID="{F88C913A-FE90-4591-ADDA-1F244D8B694A}" presName="node" presStyleLbl="revTx" presStyleIdx="2" presStyleCnt="5">
        <dgm:presLayoutVars>
          <dgm:bulletEnabled val="1"/>
        </dgm:presLayoutVars>
      </dgm:prSet>
      <dgm:spPr/>
    </dgm:pt>
    <dgm:pt modelId="{E6153B23-CD66-4245-9EE5-CD30A704E0B5}" type="pres">
      <dgm:prSet presAssocID="{C389A8B0-94A3-4F8A-8F40-C9918774BEB7}" presName="sibTrans" presStyleLbl="node1" presStyleIdx="2" presStyleCnt="5"/>
      <dgm:spPr/>
    </dgm:pt>
    <dgm:pt modelId="{BC7AAB09-1BAB-4A7D-B61F-DA8D92D5C85D}" type="pres">
      <dgm:prSet presAssocID="{E70C897A-CC53-4EE4-BB41-0B8DFC57F1BD}" presName="dummy" presStyleCnt="0"/>
      <dgm:spPr/>
    </dgm:pt>
    <dgm:pt modelId="{FC7DF92D-2384-4A7D-8B06-763B363DF4AE}" type="pres">
      <dgm:prSet presAssocID="{E70C897A-CC53-4EE4-BB41-0B8DFC57F1BD}" presName="node" presStyleLbl="revTx" presStyleIdx="3" presStyleCnt="5">
        <dgm:presLayoutVars>
          <dgm:bulletEnabled val="1"/>
        </dgm:presLayoutVars>
      </dgm:prSet>
      <dgm:spPr/>
    </dgm:pt>
    <dgm:pt modelId="{99FAAEA6-9F41-44C6-B6A5-714404066C09}" type="pres">
      <dgm:prSet presAssocID="{DBC17636-78C5-40AE-AE92-AA997AE0C0C8}" presName="sibTrans" presStyleLbl="node1" presStyleIdx="3" presStyleCnt="5" custLinFactNeighborX="-791" custLinFactNeighborY="956"/>
      <dgm:spPr/>
    </dgm:pt>
    <dgm:pt modelId="{AAD081DD-AF53-4C4A-A8A1-ED4A05D339DF}" type="pres">
      <dgm:prSet presAssocID="{6BDE000C-FA74-426B-BE8E-C93B25A75A7C}" presName="dummy" presStyleCnt="0"/>
      <dgm:spPr/>
    </dgm:pt>
    <dgm:pt modelId="{21CA6BDD-BB61-4671-97D6-474472A24829}" type="pres">
      <dgm:prSet presAssocID="{6BDE000C-FA74-426B-BE8E-C93B25A75A7C}" presName="node" presStyleLbl="revTx" presStyleIdx="4" presStyleCnt="5" custScaleX="117606">
        <dgm:presLayoutVars>
          <dgm:bulletEnabled val="1"/>
        </dgm:presLayoutVars>
      </dgm:prSet>
      <dgm:spPr/>
    </dgm:pt>
    <dgm:pt modelId="{3C40E954-FC6C-4D5B-95A2-950C3E68FFFB}" type="pres">
      <dgm:prSet presAssocID="{2F17139E-5CF6-443B-93EC-442992476A61}" presName="sibTrans" presStyleLbl="node1" presStyleIdx="4" presStyleCnt="5"/>
      <dgm:spPr/>
    </dgm:pt>
  </dgm:ptLst>
  <dgm:cxnLst>
    <dgm:cxn modelId="{4811181E-84F9-4C04-8463-2F1FC5857661}" srcId="{D8F31C34-1AE8-405D-AE54-EF606A6CDA11}" destId="{F8524EEC-7A02-415D-93E3-843BE0DBF971}" srcOrd="0" destOrd="0" parTransId="{9FD33515-1ABE-4200-A2F7-E08CCE05E83C}" sibTransId="{A1563FA8-FDA6-4598-B70E-239B0D95526C}"/>
    <dgm:cxn modelId="{E50B0723-FB52-4231-9AFC-18990C970AED}" type="presOf" srcId="{8ACE85D0-B8E3-40A4-ACCA-90E867DA17A1}" destId="{FDA43BFD-8AED-45B3-8A11-28EB402DF370}" srcOrd="0" destOrd="0" presId="urn:microsoft.com/office/officeart/2005/8/layout/cycle1"/>
    <dgm:cxn modelId="{448C8E27-180E-4346-971D-D4A526EB405E}" type="presOf" srcId="{F8524EEC-7A02-415D-93E3-843BE0DBF971}" destId="{2D7194C4-254E-467F-B6E7-51AB9B0CE5DE}" srcOrd="0" destOrd="0" presId="urn:microsoft.com/office/officeart/2005/8/layout/cycle1"/>
    <dgm:cxn modelId="{D1397929-2BF0-4883-8B9D-96D617847C42}" type="presOf" srcId="{2F17139E-5CF6-443B-93EC-442992476A61}" destId="{3C40E954-FC6C-4D5B-95A2-950C3E68FFFB}" srcOrd="0" destOrd="0" presId="urn:microsoft.com/office/officeart/2005/8/layout/cycle1"/>
    <dgm:cxn modelId="{435D8631-FA05-48B5-94AE-7C822967845A}" type="presOf" srcId="{6BDE000C-FA74-426B-BE8E-C93B25A75A7C}" destId="{21CA6BDD-BB61-4671-97D6-474472A24829}" srcOrd="0" destOrd="0" presId="urn:microsoft.com/office/officeart/2005/8/layout/cycle1"/>
    <dgm:cxn modelId="{47321C35-2DBD-4923-BC64-327D449FDFF3}" type="presOf" srcId="{D8F31C34-1AE8-405D-AE54-EF606A6CDA11}" destId="{ABD11C7F-18C7-4131-97AD-DBCE131FF525}" srcOrd="0" destOrd="0" presId="urn:microsoft.com/office/officeart/2005/8/layout/cycle1"/>
    <dgm:cxn modelId="{FF084D65-3098-4041-90C6-3BDC50B04EA5}" srcId="{D8F31C34-1AE8-405D-AE54-EF606A6CDA11}" destId="{7E4C150E-7706-44D5-A002-97661D3724D9}" srcOrd="1" destOrd="0" parTransId="{97EF3B9F-C0BB-4BEF-8E80-AD897D6ABB70}" sibTransId="{8ACE85D0-B8E3-40A4-ACCA-90E867DA17A1}"/>
    <dgm:cxn modelId="{5946F747-751A-4C1D-86B3-F70A0EFB93FF}" type="presOf" srcId="{7E4C150E-7706-44D5-A002-97661D3724D9}" destId="{A48F3ABD-6FB8-4620-ABD9-844601D09368}" srcOrd="0" destOrd="0" presId="urn:microsoft.com/office/officeart/2005/8/layout/cycle1"/>
    <dgm:cxn modelId="{D7B6716D-1AD7-4D9F-9910-DEA470A92859}" type="presOf" srcId="{A1563FA8-FDA6-4598-B70E-239B0D95526C}" destId="{FB634893-A238-435B-AA91-DBA9D6E2ED6D}" srcOrd="0" destOrd="0" presId="urn:microsoft.com/office/officeart/2005/8/layout/cycle1"/>
    <dgm:cxn modelId="{E1BC0682-D015-43A2-B820-EB923EF6FF2C}" srcId="{D8F31C34-1AE8-405D-AE54-EF606A6CDA11}" destId="{6BDE000C-FA74-426B-BE8E-C93B25A75A7C}" srcOrd="4" destOrd="0" parTransId="{B4D440F9-9B56-4967-897C-165A042DA55B}" sibTransId="{2F17139E-5CF6-443B-93EC-442992476A61}"/>
    <dgm:cxn modelId="{5AFAAD96-8C31-4B7D-B5B8-9E229854D591}" type="presOf" srcId="{C389A8B0-94A3-4F8A-8F40-C9918774BEB7}" destId="{E6153B23-CD66-4245-9EE5-CD30A704E0B5}" srcOrd="0" destOrd="0" presId="urn:microsoft.com/office/officeart/2005/8/layout/cycle1"/>
    <dgm:cxn modelId="{4D6ABF9A-8552-40E0-8D11-C2504B9FCB1D}" type="presOf" srcId="{F88C913A-FE90-4591-ADDA-1F244D8B694A}" destId="{E3843ED0-EF44-4368-8156-A7262DC96BDC}" srcOrd="0" destOrd="0" presId="urn:microsoft.com/office/officeart/2005/8/layout/cycle1"/>
    <dgm:cxn modelId="{4BD8A7A5-6286-4B09-AD57-2EAC4384F6FF}" type="presOf" srcId="{DBC17636-78C5-40AE-AE92-AA997AE0C0C8}" destId="{99FAAEA6-9F41-44C6-B6A5-714404066C09}" srcOrd="0" destOrd="0" presId="urn:microsoft.com/office/officeart/2005/8/layout/cycle1"/>
    <dgm:cxn modelId="{D51F59DA-5272-4657-8D18-5358F192AB42}" srcId="{D8F31C34-1AE8-405D-AE54-EF606A6CDA11}" destId="{F88C913A-FE90-4591-ADDA-1F244D8B694A}" srcOrd="2" destOrd="0" parTransId="{2F8DA716-40C4-402F-9CF1-0A1976E7EADA}" sibTransId="{C389A8B0-94A3-4F8A-8F40-C9918774BEB7}"/>
    <dgm:cxn modelId="{58A63AFC-258B-4C14-98A5-FE77FAC75228}" type="presOf" srcId="{E70C897A-CC53-4EE4-BB41-0B8DFC57F1BD}" destId="{FC7DF92D-2384-4A7D-8B06-763B363DF4AE}" srcOrd="0" destOrd="0" presId="urn:microsoft.com/office/officeart/2005/8/layout/cycle1"/>
    <dgm:cxn modelId="{578E5BFD-664A-4EA9-BC0E-841A0A1CEEC8}" srcId="{D8F31C34-1AE8-405D-AE54-EF606A6CDA11}" destId="{E70C897A-CC53-4EE4-BB41-0B8DFC57F1BD}" srcOrd="3" destOrd="0" parTransId="{4C27E446-FB3F-4BC6-AEE3-D866A079E1D8}" sibTransId="{DBC17636-78C5-40AE-AE92-AA997AE0C0C8}"/>
    <dgm:cxn modelId="{4B516AFB-4082-4CE1-8369-A5531DD6F9AF}" type="presParOf" srcId="{ABD11C7F-18C7-4131-97AD-DBCE131FF525}" destId="{02CFA5F3-7000-431C-9877-B399143CA0E1}" srcOrd="0" destOrd="0" presId="urn:microsoft.com/office/officeart/2005/8/layout/cycle1"/>
    <dgm:cxn modelId="{3BAA393A-BC17-4A75-8F38-7F78D0971803}" type="presParOf" srcId="{ABD11C7F-18C7-4131-97AD-DBCE131FF525}" destId="{2D7194C4-254E-467F-B6E7-51AB9B0CE5DE}" srcOrd="1" destOrd="0" presId="urn:microsoft.com/office/officeart/2005/8/layout/cycle1"/>
    <dgm:cxn modelId="{D9D44C8A-491B-4897-934A-4AFEC2CAE760}" type="presParOf" srcId="{ABD11C7F-18C7-4131-97AD-DBCE131FF525}" destId="{FB634893-A238-435B-AA91-DBA9D6E2ED6D}" srcOrd="2" destOrd="0" presId="urn:microsoft.com/office/officeart/2005/8/layout/cycle1"/>
    <dgm:cxn modelId="{50B73071-CA45-4F84-9056-2225F37D6EC9}" type="presParOf" srcId="{ABD11C7F-18C7-4131-97AD-DBCE131FF525}" destId="{7F209392-0172-453B-8040-A9FF12AC5150}" srcOrd="3" destOrd="0" presId="urn:microsoft.com/office/officeart/2005/8/layout/cycle1"/>
    <dgm:cxn modelId="{5736931F-4F6B-4B39-90AF-DBACB7CB2FE9}" type="presParOf" srcId="{ABD11C7F-18C7-4131-97AD-DBCE131FF525}" destId="{A48F3ABD-6FB8-4620-ABD9-844601D09368}" srcOrd="4" destOrd="0" presId="urn:microsoft.com/office/officeart/2005/8/layout/cycle1"/>
    <dgm:cxn modelId="{17003B83-31EF-49A3-B4ED-48544EBE377B}" type="presParOf" srcId="{ABD11C7F-18C7-4131-97AD-DBCE131FF525}" destId="{FDA43BFD-8AED-45B3-8A11-28EB402DF370}" srcOrd="5" destOrd="0" presId="urn:microsoft.com/office/officeart/2005/8/layout/cycle1"/>
    <dgm:cxn modelId="{C8F5DBF3-5AF8-43FE-B3C1-672F0F70485A}" type="presParOf" srcId="{ABD11C7F-18C7-4131-97AD-DBCE131FF525}" destId="{73225B6C-2595-4F0E-9F1A-828DE479DF6C}" srcOrd="6" destOrd="0" presId="urn:microsoft.com/office/officeart/2005/8/layout/cycle1"/>
    <dgm:cxn modelId="{819B66D2-6DB3-4707-B0FF-137D622DC69B}" type="presParOf" srcId="{ABD11C7F-18C7-4131-97AD-DBCE131FF525}" destId="{E3843ED0-EF44-4368-8156-A7262DC96BDC}" srcOrd="7" destOrd="0" presId="urn:microsoft.com/office/officeart/2005/8/layout/cycle1"/>
    <dgm:cxn modelId="{11B08C24-5DDE-4D8A-995A-F872FCD94123}" type="presParOf" srcId="{ABD11C7F-18C7-4131-97AD-DBCE131FF525}" destId="{E6153B23-CD66-4245-9EE5-CD30A704E0B5}" srcOrd="8" destOrd="0" presId="urn:microsoft.com/office/officeart/2005/8/layout/cycle1"/>
    <dgm:cxn modelId="{1FA82BF0-0660-4202-A089-31451F1AE81F}" type="presParOf" srcId="{ABD11C7F-18C7-4131-97AD-DBCE131FF525}" destId="{BC7AAB09-1BAB-4A7D-B61F-DA8D92D5C85D}" srcOrd="9" destOrd="0" presId="urn:microsoft.com/office/officeart/2005/8/layout/cycle1"/>
    <dgm:cxn modelId="{D22E270A-B77F-47E4-9539-626C3BFA31E1}" type="presParOf" srcId="{ABD11C7F-18C7-4131-97AD-DBCE131FF525}" destId="{FC7DF92D-2384-4A7D-8B06-763B363DF4AE}" srcOrd="10" destOrd="0" presId="urn:microsoft.com/office/officeart/2005/8/layout/cycle1"/>
    <dgm:cxn modelId="{E23872FD-0505-4749-B70F-38A70F22EA8C}" type="presParOf" srcId="{ABD11C7F-18C7-4131-97AD-DBCE131FF525}" destId="{99FAAEA6-9F41-44C6-B6A5-714404066C09}" srcOrd="11" destOrd="0" presId="urn:microsoft.com/office/officeart/2005/8/layout/cycle1"/>
    <dgm:cxn modelId="{9218FBDB-C14C-4106-AEA7-347C0403B5C1}" type="presParOf" srcId="{ABD11C7F-18C7-4131-97AD-DBCE131FF525}" destId="{AAD081DD-AF53-4C4A-A8A1-ED4A05D339DF}" srcOrd="12" destOrd="0" presId="urn:microsoft.com/office/officeart/2005/8/layout/cycle1"/>
    <dgm:cxn modelId="{877D3689-5AC2-4146-B786-14B34DBC8C52}" type="presParOf" srcId="{ABD11C7F-18C7-4131-97AD-DBCE131FF525}" destId="{21CA6BDD-BB61-4671-97D6-474472A24829}" srcOrd="13" destOrd="0" presId="urn:microsoft.com/office/officeart/2005/8/layout/cycle1"/>
    <dgm:cxn modelId="{F8FDFFB7-4391-41D4-AD88-236B2489A02A}" type="presParOf" srcId="{ABD11C7F-18C7-4131-97AD-DBCE131FF525}" destId="{3C40E954-FC6C-4D5B-95A2-950C3E68FFF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194C4-254E-467F-B6E7-51AB9B0CE5DE}">
      <dsp:nvSpPr>
        <dsp:cNvPr id="0" name=""/>
        <dsp:cNvSpPr/>
      </dsp:nvSpPr>
      <dsp:spPr>
        <a:xfrm>
          <a:off x="3155536" y="91029"/>
          <a:ext cx="1565164" cy="12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Identify key themes relevant to land use policy</a:t>
          </a:r>
        </a:p>
      </dsp:txBody>
      <dsp:txXfrm>
        <a:off x="3155536" y="91029"/>
        <a:ext cx="1565164" cy="1286612"/>
      </dsp:txXfrm>
    </dsp:sp>
    <dsp:sp modelId="{FB634893-A238-435B-AA91-DBA9D6E2ED6D}">
      <dsp:nvSpPr>
        <dsp:cNvPr id="0" name=""/>
        <dsp:cNvSpPr/>
      </dsp:nvSpPr>
      <dsp:spPr>
        <a:xfrm>
          <a:off x="271567" y="57838"/>
          <a:ext cx="4822593" cy="4822593"/>
        </a:xfrm>
        <a:prstGeom prst="circularArrow">
          <a:avLst>
            <a:gd name="adj1" fmla="val 5202"/>
            <a:gd name="adj2" fmla="val 336075"/>
            <a:gd name="adj3" fmla="val 21286309"/>
            <a:gd name="adj4" fmla="val 19759520"/>
            <a:gd name="adj5" fmla="val 606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F3ABD-6FB8-4620-ABD9-844601D09368}">
      <dsp:nvSpPr>
        <dsp:cNvPr id="0" name=""/>
        <dsp:cNvSpPr/>
      </dsp:nvSpPr>
      <dsp:spPr>
        <a:xfrm>
          <a:off x="4074492" y="2483065"/>
          <a:ext cx="1286612" cy="12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Decide what to represent in quantitative analysis</a:t>
          </a:r>
        </a:p>
      </dsp:txBody>
      <dsp:txXfrm>
        <a:off x="4074492" y="2483065"/>
        <a:ext cx="1286612" cy="1286612"/>
      </dsp:txXfrm>
    </dsp:sp>
    <dsp:sp modelId="{FDA43BFD-8AED-45B3-8A11-28EB402DF370}">
      <dsp:nvSpPr>
        <dsp:cNvPr id="0" name=""/>
        <dsp:cNvSpPr/>
      </dsp:nvSpPr>
      <dsp:spPr>
        <a:xfrm>
          <a:off x="273150" y="52706"/>
          <a:ext cx="4822593" cy="4822593"/>
        </a:xfrm>
        <a:prstGeom prst="circularArrow">
          <a:avLst>
            <a:gd name="adj1" fmla="val 5202"/>
            <a:gd name="adj2" fmla="val 336075"/>
            <a:gd name="adj3" fmla="val 4020575"/>
            <a:gd name="adj4" fmla="val 2256545"/>
            <a:gd name="adj5" fmla="val 606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43ED0-EF44-4368-8156-A7262DC96BDC}">
      <dsp:nvSpPr>
        <dsp:cNvPr id="0" name=""/>
        <dsp:cNvSpPr/>
      </dsp:nvSpPr>
      <dsp:spPr>
        <a:xfrm>
          <a:off x="2037246" y="3961421"/>
          <a:ext cx="1286612" cy="12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Compile data, carry out quantitative analysis</a:t>
          </a:r>
        </a:p>
      </dsp:txBody>
      <dsp:txXfrm>
        <a:off x="2037246" y="3961421"/>
        <a:ext cx="1286612" cy="1286612"/>
      </dsp:txXfrm>
    </dsp:sp>
    <dsp:sp modelId="{E6153B23-CD66-4245-9EE5-CD30A704E0B5}">
      <dsp:nvSpPr>
        <dsp:cNvPr id="0" name=""/>
        <dsp:cNvSpPr/>
      </dsp:nvSpPr>
      <dsp:spPr>
        <a:xfrm>
          <a:off x="269255" y="53930"/>
          <a:ext cx="4822593" cy="4822593"/>
        </a:xfrm>
        <a:prstGeom prst="circularArrow">
          <a:avLst>
            <a:gd name="adj1" fmla="val 5202"/>
            <a:gd name="adj2" fmla="val 336075"/>
            <a:gd name="adj3" fmla="val 8209866"/>
            <a:gd name="adj4" fmla="val 6449910"/>
            <a:gd name="adj5" fmla="val 606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DF92D-2384-4A7D-8B06-763B363DF4AE}">
      <dsp:nvSpPr>
        <dsp:cNvPr id="0" name=""/>
        <dsp:cNvSpPr/>
      </dsp:nvSpPr>
      <dsp:spPr>
        <a:xfrm>
          <a:off x="2460" y="2483063"/>
          <a:ext cx="1286612" cy="12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Contextualise and present metrics as maps and visualisations</a:t>
          </a:r>
        </a:p>
      </dsp:txBody>
      <dsp:txXfrm>
        <a:off x="2460" y="2483063"/>
        <a:ext cx="1286612" cy="1286612"/>
      </dsp:txXfrm>
    </dsp:sp>
    <dsp:sp modelId="{99FAAEA6-9F41-44C6-B6A5-714404066C09}">
      <dsp:nvSpPr>
        <dsp:cNvPr id="0" name=""/>
        <dsp:cNvSpPr/>
      </dsp:nvSpPr>
      <dsp:spPr>
        <a:xfrm>
          <a:off x="231108" y="100034"/>
          <a:ext cx="4822593" cy="4822593"/>
        </a:xfrm>
        <a:prstGeom prst="circularArrow">
          <a:avLst>
            <a:gd name="adj1" fmla="val 5202"/>
            <a:gd name="adj2" fmla="val 336075"/>
            <a:gd name="adj3" fmla="val 12297110"/>
            <a:gd name="adj4" fmla="val 10771342"/>
            <a:gd name="adj5" fmla="val 606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6BDD-BB61-4671-97D6-474472A24829}">
      <dsp:nvSpPr>
        <dsp:cNvPr id="0" name=""/>
        <dsp:cNvSpPr/>
      </dsp:nvSpPr>
      <dsp:spPr>
        <a:xfrm>
          <a:off x="666418" y="91029"/>
          <a:ext cx="1513133" cy="12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Discuss interpretations and implications</a:t>
          </a:r>
        </a:p>
      </dsp:txBody>
      <dsp:txXfrm>
        <a:off x="666418" y="91029"/>
        <a:ext cx="1513133" cy="1286612"/>
      </dsp:txXfrm>
    </dsp:sp>
    <dsp:sp modelId="{3C40E954-FC6C-4D5B-95A2-950C3E68FFFB}">
      <dsp:nvSpPr>
        <dsp:cNvPr id="0" name=""/>
        <dsp:cNvSpPr/>
      </dsp:nvSpPr>
      <dsp:spPr>
        <a:xfrm>
          <a:off x="269255" y="53930"/>
          <a:ext cx="4822593" cy="4822593"/>
        </a:xfrm>
        <a:prstGeom prst="circularArrow">
          <a:avLst>
            <a:gd name="adj1" fmla="val 5202"/>
            <a:gd name="adj2" fmla="val 336075"/>
            <a:gd name="adj3" fmla="val 16633542"/>
            <a:gd name="adj4" fmla="val 15387450"/>
            <a:gd name="adj5" fmla="val 606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CDAF-E05A-4100-B975-6A3632827CA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3A008-34CE-4680-A4F4-C10250E9C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3A008-34CE-4680-A4F4-C10250E9CC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1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3A008-34CE-4680-A4F4-C10250E9C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-19971"/>
            <a:ext cx="12192000" cy="17674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32422" y="2215547"/>
            <a:ext cx="8186503" cy="861775"/>
          </a:xfrm>
        </p:spPr>
        <p:txBody>
          <a:bodyPr anchor="t" anchorCtr="0">
            <a:spAutoFit/>
          </a:bodyPr>
          <a:lstStyle>
            <a:lvl1pPr algn="l">
              <a:defRPr sz="4800" b="1" i="0">
                <a:solidFill>
                  <a:srgbClr val="555559"/>
                </a:solidFill>
              </a:defRPr>
            </a:lvl1pPr>
          </a:lstStyle>
          <a:p>
            <a:r>
              <a:rPr lang="en-GB"/>
              <a:t>Click to edit title 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20" y="5499044"/>
            <a:ext cx="7877531" cy="58477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 baseline="0">
                <a:solidFill>
                  <a:srgbClr val="7999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A Presentation by Presenter’s Name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1751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JHI_logo_Hor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74" y="2807333"/>
            <a:ext cx="2180503" cy="1009017"/>
          </a:xfrm>
          <a:prstGeom prst="rect">
            <a:avLst/>
          </a:prstGeom>
        </p:spPr>
      </p:pic>
      <p:pic>
        <p:nvPicPr>
          <p:cNvPr id="10" name="Picture 9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ACEEC1FD-9A4A-07AF-1EAC-4F3F36C95A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62" y="3896514"/>
            <a:ext cx="1743528" cy="1743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0A310-F934-92AD-2FB4-9EFE8244D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193"/>
          <a:stretch/>
        </p:blipFill>
        <p:spPr>
          <a:xfrm>
            <a:off x="9379074" y="5640042"/>
            <a:ext cx="2180504" cy="6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GS_ISO 9001_TCL_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0" y="5599878"/>
            <a:ext cx="910848" cy="889127"/>
          </a:xfrm>
          <a:prstGeom prst="rect">
            <a:avLst/>
          </a:prstGeom>
        </p:spPr>
      </p:pic>
      <p:pic>
        <p:nvPicPr>
          <p:cNvPr id="14" name="Picture 13" descr="SGS_ISO 14001_TCL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7" y="5599879"/>
            <a:ext cx="910848" cy="889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335469"/>
            <a:ext cx="8362127" cy="729720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Thanks to</a:t>
            </a:r>
            <a:r>
              <a:rPr lang="mr-IN"/>
              <a:t>…</a:t>
            </a:r>
            <a:endParaRPr lang="en-US"/>
          </a:p>
        </p:txBody>
      </p:sp>
      <p:pic>
        <p:nvPicPr>
          <p:cNvPr id="12" name="Content Placeholder 3" descr="JHI_Vert_We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167543"/>
            <a:ext cx="2815605" cy="1548475"/>
          </a:xfrm>
          <a:prstGeom prst="rect">
            <a:avLst/>
          </a:prstGeom>
        </p:spPr>
      </p:pic>
      <p:pic>
        <p:nvPicPr>
          <p:cNvPr id="5" name="Picture 4" descr="SG_Dual_linear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94" y="5882285"/>
            <a:ext cx="2828185" cy="516601"/>
          </a:xfrm>
          <a:prstGeom prst="rect">
            <a:avLst/>
          </a:prstGeom>
        </p:spPr>
      </p:pic>
      <p:pic>
        <p:nvPicPr>
          <p:cNvPr id="9" name="Picture 8" descr="stonewallscot-diversitychampion-logo-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13" y="5496549"/>
            <a:ext cx="1154491" cy="1184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306CB-68C0-5747-B52D-6821499FB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558" y="5472792"/>
            <a:ext cx="2149692" cy="12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2578" y="1"/>
            <a:ext cx="12372620" cy="6869289"/>
          </a:xfrm>
          <a:prstGeom prst="rect">
            <a:avLst/>
          </a:prstGeom>
          <a:solidFill>
            <a:srgbClr val="E1E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 descr="SEFARI Logo -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3" y="6024221"/>
            <a:ext cx="1682044" cy="534628"/>
          </a:xfrm>
          <a:prstGeom prst="rect">
            <a:avLst/>
          </a:prstGeom>
        </p:spPr>
      </p:pic>
      <p:pic>
        <p:nvPicPr>
          <p:cNvPr id="18" name="Picture 17" descr="Spark Crop - White.png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6" y="1232"/>
            <a:ext cx="7339584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0311" y="5734747"/>
            <a:ext cx="12541956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rgbClr val="ED8C00"/>
                </a:gs>
                <a:gs pos="100000">
                  <a:srgbClr val="D12630"/>
                </a:gs>
                <a:gs pos="75000">
                  <a:srgbClr val="DB4505"/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Web 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0" y="3860801"/>
            <a:ext cx="1122240" cy="925689"/>
          </a:xfrm>
          <a:prstGeom prst="rect">
            <a:avLst/>
          </a:prstGeom>
        </p:spPr>
      </p:pic>
      <p:pic>
        <p:nvPicPr>
          <p:cNvPr id="3" name="Picture 2" descr="Twitter 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3872090"/>
            <a:ext cx="1122240" cy="925689"/>
          </a:xfrm>
          <a:prstGeom prst="rect">
            <a:avLst/>
          </a:prstGeom>
        </p:spPr>
      </p:pic>
      <p:pic>
        <p:nvPicPr>
          <p:cNvPr id="4" name="Picture 3" descr="Email 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9" y="3860801"/>
            <a:ext cx="1122240" cy="925689"/>
          </a:xfrm>
          <a:prstGeom prst="rect">
            <a:avLst/>
          </a:prstGeom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1349018" y="491341"/>
            <a:ext cx="9781828" cy="37450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800" b="0" i="0" cap="all" spc="-133">
                <a:solidFill>
                  <a:srgbClr val="63666B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630313" y="4802718"/>
            <a:ext cx="1986844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87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87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87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87" spc="-133">
                <a:solidFill>
                  <a:srgbClr val="63666B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52417" y="4781551"/>
            <a:ext cx="2462783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33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33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33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33" spc="-133">
                <a:solidFill>
                  <a:srgbClr val="63666B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597423" y="4786490"/>
            <a:ext cx="2009421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33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33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33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33" spc="-133">
                <a:solidFill>
                  <a:srgbClr val="63666B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6" name="Picture 15" descr="Scot Gov - Grey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6109096"/>
            <a:ext cx="1998135" cy="3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1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6531" y="574692"/>
            <a:ext cx="8878717" cy="10960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Document title here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7822" y="1514929"/>
            <a:ext cx="8878716" cy="760411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267" b="0" i="0" spc="-133">
                <a:solidFill>
                  <a:srgbClr val="63666B"/>
                </a:solidFill>
                <a:latin typeface="Calibri"/>
                <a:cs typeface="Calibri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Secondary information / date</a:t>
            </a:r>
          </a:p>
        </p:txBody>
      </p:sp>
      <p:pic>
        <p:nvPicPr>
          <p:cNvPr id="13" name="Picture 12" descr="Cover Ic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1" y="3722864"/>
            <a:ext cx="6033912" cy="758827"/>
          </a:xfrm>
          <a:prstGeom prst="rect">
            <a:avLst/>
          </a:prstGeom>
        </p:spPr>
      </p:pic>
      <p:pic>
        <p:nvPicPr>
          <p:cNvPr id="15" name="Picture 14" descr="SEFARI Cover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80" y="4967111"/>
            <a:ext cx="4158345" cy="1924756"/>
          </a:xfrm>
          <a:prstGeom prst="rect">
            <a:avLst/>
          </a:prstGeom>
        </p:spPr>
      </p:pic>
      <p:pic>
        <p:nvPicPr>
          <p:cNvPr id="16" name="Picture 15" descr="Scot Gov - Cov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" y="5746046"/>
            <a:ext cx="2229556" cy="4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2578" y="1"/>
            <a:ext cx="12372620" cy="6869289"/>
          </a:xfrm>
          <a:prstGeom prst="rect">
            <a:avLst/>
          </a:prstGeom>
          <a:solidFill>
            <a:srgbClr val="636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 descr="Spark Crop - White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6" y="0"/>
            <a:ext cx="7339584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316089" y="5734747"/>
            <a:ext cx="12745156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5" y="6050163"/>
            <a:ext cx="1659468" cy="527452"/>
          </a:xfrm>
          <a:prstGeom prst="rect">
            <a:avLst/>
          </a:prstGeom>
        </p:spPr>
      </p:pic>
      <p:pic>
        <p:nvPicPr>
          <p:cNvPr id="13" name="Picture 12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1" y="6106610"/>
            <a:ext cx="2111023" cy="39297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636847" y="1939131"/>
            <a:ext cx="8940844" cy="2979739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1349018" y="355871"/>
            <a:ext cx="9781828" cy="48257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800" b="0" i="0" cap="all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1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2578" y="1"/>
            <a:ext cx="12372620" cy="6869289"/>
          </a:xfrm>
          <a:prstGeom prst="rect">
            <a:avLst/>
          </a:prstGeom>
          <a:solidFill>
            <a:srgbClr val="E1E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Spark Crop - White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6" y="1232"/>
            <a:ext cx="733958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0888" y="496709"/>
            <a:ext cx="11322757" cy="692416"/>
          </a:xfrm>
        </p:spPr>
        <p:txBody>
          <a:bodyPr lIns="0" tIns="0" rIns="0" bIns="0">
            <a:noAutofit/>
          </a:bodyPr>
          <a:lstStyle>
            <a:lvl1pPr algn="l">
              <a:defRPr sz="4693" b="1" i="0" spc="-133" baseline="0">
                <a:gradFill flip="none" rotWithShape="1">
                  <a:gsLst>
                    <a:gs pos="0">
                      <a:srgbClr val="ED8C00"/>
                    </a:gs>
                    <a:gs pos="100000">
                      <a:srgbClr val="D12630"/>
                    </a:gs>
                    <a:gs pos="75000">
                      <a:srgbClr val="DB4505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80622" y="5734747"/>
            <a:ext cx="12643556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rgbClr val="ED8C00"/>
                </a:gs>
                <a:gs pos="100000">
                  <a:srgbClr val="D12630"/>
                </a:gs>
                <a:gs pos="75000">
                  <a:srgbClr val="DB4505"/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ot Gov - 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6109096"/>
            <a:ext cx="1998135" cy="371960"/>
          </a:xfrm>
          <a:prstGeom prst="rect">
            <a:avLst/>
          </a:prstGeom>
        </p:spPr>
      </p:pic>
      <p:pic>
        <p:nvPicPr>
          <p:cNvPr id="18" name="Picture 17" descr="SEFARI Logo - Colou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3" y="6024221"/>
            <a:ext cx="1682044" cy="5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309" y="1783645"/>
            <a:ext cx="6841068" cy="3691113"/>
          </a:xfrm>
        </p:spPr>
        <p:txBody>
          <a:bodyPr lIns="0" tIns="0" rIns="0" bIns="0"/>
          <a:lstStyle>
            <a:lvl1pPr>
              <a:buClr>
                <a:srgbClr val="DB4505"/>
              </a:buClr>
              <a:defRPr sz="2933" spc="-133">
                <a:solidFill>
                  <a:srgbClr val="63666B"/>
                </a:solidFill>
              </a:defRPr>
            </a:lvl1pPr>
            <a:lvl2pPr marL="1219170" indent="-609585">
              <a:buClr>
                <a:srgbClr val="DB4505"/>
              </a:buClr>
              <a:buFont typeface="Wingdings" charset="2"/>
              <a:buAutoNum type="arabicPlain"/>
              <a:defRPr sz="2933" b="0" i="0" spc="-133">
                <a:solidFill>
                  <a:srgbClr val="63666B"/>
                </a:solidFill>
                <a:latin typeface="Calibri Light"/>
                <a:cs typeface="Calibri Light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09" y="477841"/>
            <a:ext cx="6841067" cy="1305803"/>
          </a:xfrm>
        </p:spPr>
        <p:txBody>
          <a:bodyPr lIns="0" tIns="0" rIns="0" bIns="0" anchor="t">
            <a:normAutofit/>
          </a:bodyPr>
          <a:lstStyle>
            <a:lvl1pPr algn="l">
              <a:defRPr sz="4693" b="1" i="0" spc="-133" baseline="0">
                <a:gradFill flip="none" rotWithShape="1">
                  <a:gsLst>
                    <a:gs pos="0">
                      <a:srgbClr val="ED8C00"/>
                    </a:gs>
                    <a:gs pos="100000">
                      <a:srgbClr val="D12630"/>
                    </a:gs>
                    <a:gs pos="75000">
                      <a:srgbClr val="DB4505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35466" y="5734747"/>
            <a:ext cx="12485511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rgbClr val="ED8C00"/>
                </a:gs>
                <a:gs pos="100000">
                  <a:srgbClr val="D12630"/>
                </a:gs>
                <a:gs pos="75000">
                  <a:srgbClr val="DB4505"/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 Gov -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3" y="6109771"/>
            <a:ext cx="1987888" cy="370052"/>
          </a:xfrm>
          <a:prstGeom prst="rect">
            <a:avLst/>
          </a:prstGeom>
        </p:spPr>
      </p:pic>
      <p:pic>
        <p:nvPicPr>
          <p:cNvPr id="11" name="Picture 10" descr="SEFARI Logo - 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3" y="6024221"/>
            <a:ext cx="1682044" cy="5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3471" y="466590"/>
            <a:ext cx="6953957" cy="786473"/>
          </a:xfrm>
        </p:spPr>
        <p:txBody>
          <a:bodyPr lIns="0" tIns="0" rIns="0" bIns="0">
            <a:normAutofit/>
          </a:bodyPr>
          <a:lstStyle>
            <a:lvl1pPr algn="l">
              <a:defRPr sz="4693" b="1" i="0" spc="-133" baseline="0">
                <a:gradFill flip="none" rotWithShape="1">
                  <a:gsLst>
                    <a:gs pos="0">
                      <a:srgbClr val="ED8C00"/>
                    </a:gs>
                    <a:gs pos="100000">
                      <a:srgbClr val="D12630"/>
                    </a:gs>
                    <a:gs pos="75000">
                      <a:srgbClr val="DB4505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7920" y="1512708"/>
            <a:ext cx="5700889" cy="4064003"/>
          </a:xfrm>
        </p:spPr>
        <p:txBody>
          <a:bodyPr lIns="0" tIns="0" rIns="0" bIns="0">
            <a:normAutofit/>
          </a:bodyPr>
          <a:lstStyle>
            <a:lvl1pPr>
              <a:buClr>
                <a:srgbClr val="DB4505"/>
              </a:buClr>
              <a:defRPr sz="2347" spc="-133">
                <a:solidFill>
                  <a:srgbClr val="63666B"/>
                </a:solidFill>
              </a:defRPr>
            </a:lvl1pPr>
            <a:lvl2pPr marL="1219170" indent="-609585">
              <a:buClr>
                <a:srgbClr val="DB4505"/>
              </a:buClr>
              <a:buFont typeface="Wingdings" charset="2"/>
              <a:buAutoNum type="arabicPlain"/>
              <a:defRPr sz="2347" spc="-133">
                <a:solidFill>
                  <a:srgbClr val="63666B"/>
                </a:solidFill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71" y="1512707"/>
            <a:ext cx="5441240" cy="17272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987" spc="-133">
                <a:solidFill>
                  <a:srgbClr val="ED8C00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71" y="3352801"/>
            <a:ext cx="5441240" cy="222391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347" spc="-133">
                <a:solidFill>
                  <a:srgbClr val="63666B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80623" y="5734747"/>
            <a:ext cx="1249680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rgbClr val="ED8C00"/>
                </a:gs>
                <a:gs pos="100000">
                  <a:srgbClr val="D12630"/>
                </a:gs>
                <a:gs pos="75000">
                  <a:srgbClr val="DB4505"/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ot Gov -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3" y="6109771"/>
            <a:ext cx="1987888" cy="370052"/>
          </a:xfrm>
          <a:prstGeom prst="rect">
            <a:avLst/>
          </a:prstGeom>
        </p:spPr>
      </p:pic>
      <p:pic>
        <p:nvPicPr>
          <p:cNvPr id="14" name="Picture 13" descr="SEFARI Logo - 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3" y="6024221"/>
            <a:ext cx="1682044" cy="5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EFARI Logo -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15" name="Picture 14" descr="Scot Gov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pic>
        <p:nvPicPr>
          <p:cNvPr id="16" name="Picture 15" descr="Divider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45" y="17823"/>
            <a:ext cx="6344356" cy="5716925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" name="Picture 1" descr="Divider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67" y="0"/>
            <a:ext cx="6364133" cy="5734747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1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Divider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13" y="1"/>
            <a:ext cx="6344355" cy="5734745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0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6347"/>
            <a:ext cx="9821384" cy="729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8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JHI_logo_Horiz.jpg">
            <a:extLst>
              <a:ext uri="{FF2B5EF4-FFF2-40B4-BE49-F238E27FC236}">
                <a16:creationId xmlns:a16="http://schemas.microsoft.com/office/drawing/2014/main" id="{6A5DA171-F41A-6C21-9A36-E0BBC4157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17" y="257761"/>
            <a:ext cx="1099501" cy="508789"/>
          </a:xfrm>
          <a:prstGeom prst="rect">
            <a:avLst/>
          </a:prstGeom>
        </p:spPr>
      </p:pic>
      <p:pic>
        <p:nvPicPr>
          <p:cNvPr id="7" name="Picture 6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27FB8D57-B6EA-6825-0511-D58FD14D3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42" y="190243"/>
            <a:ext cx="668114" cy="6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 descr="Divider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06" y="22579"/>
            <a:ext cx="6326551" cy="5700880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3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" name="Picture 1" descr="Divider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78" y="1"/>
            <a:ext cx="6310492" cy="5714448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0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pic>
        <p:nvPicPr>
          <p:cNvPr id="2" name="Picture 1" descr="Divider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5" y="0"/>
            <a:ext cx="6364132" cy="5734747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0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Divider 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67" y="0"/>
            <a:ext cx="6364133" cy="5734747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1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857" y="-11290"/>
            <a:ext cx="12255725" cy="6903156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D12630"/>
              </a:gs>
              <a:gs pos="50000">
                <a:srgbClr val="ED8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Divider 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1" y="0"/>
            <a:ext cx="6475815" cy="5734747"/>
          </a:xfrm>
          <a:prstGeom prst="rect">
            <a:avLst/>
          </a:prstGeom>
        </p:spPr>
      </p:pic>
      <p:pic>
        <p:nvPicPr>
          <p:cNvPr id="8" name="Picture 7" descr="SEFARI Logo -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4" y="6038880"/>
            <a:ext cx="1625601" cy="516688"/>
          </a:xfrm>
          <a:prstGeom prst="rect">
            <a:avLst/>
          </a:prstGeom>
        </p:spPr>
      </p:pic>
      <p:pic>
        <p:nvPicPr>
          <p:cNvPr id="9" name="Picture 8" descr="Scot Gov -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6109195"/>
            <a:ext cx="1992491" cy="370911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111" y="642423"/>
            <a:ext cx="5458181" cy="44827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6267" b="1" i="0" spc="-133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Divider Section header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80623" y="5734748"/>
            <a:ext cx="1259840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16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2578" y="1"/>
            <a:ext cx="12372620" cy="6869289"/>
          </a:xfrm>
          <a:prstGeom prst="rect">
            <a:avLst/>
          </a:prstGeom>
          <a:solidFill>
            <a:srgbClr val="E1E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7" name="Picture 16" descr="SEFARI Logo -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43" y="6024221"/>
            <a:ext cx="1682044" cy="534628"/>
          </a:xfrm>
          <a:prstGeom prst="rect">
            <a:avLst/>
          </a:prstGeom>
        </p:spPr>
      </p:pic>
      <p:pic>
        <p:nvPicPr>
          <p:cNvPr id="18" name="Picture 17" descr="Spark Crop - White.png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16" y="1232"/>
            <a:ext cx="7339584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0311" y="5734747"/>
            <a:ext cx="12541956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rgbClr val="ED8C00"/>
                </a:gs>
                <a:gs pos="100000">
                  <a:srgbClr val="D12630"/>
                </a:gs>
                <a:gs pos="75000">
                  <a:srgbClr val="DB4505"/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Web 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0" y="3860801"/>
            <a:ext cx="1122240" cy="925689"/>
          </a:xfrm>
          <a:prstGeom prst="rect">
            <a:avLst/>
          </a:prstGeom>
        </p:spPr>
      </p:pic>
      <p:pic>
        <p:nvPicPr>
          <p:cNvPr id="3" name="Picture 2" descr="Twitter 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3872090"/>
            <a:ext cx="1122240" cy="925689"/>
          </a:xfrm>
          <a:prstGeom prst="rect">
            <a:avLst/>
          </a:prstGeom>
        </p:spPr>
      </p:pic>
      <p:pic>
        <p:nvPicPr>
          <p:cNvPr id="4" name="Picture 3" descr="Email 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9" y="3860801"/>
            <a:ext cx="1122240" cy="925689"/>
          </a:xfrm>
          <a:prstGeom prst="rect">
            <a:avLst/>
          </a:prstGeom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1349018" y="491341"/>
            <a:ext cx="9781828" cy="37450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800" b="0" i="0" cap="all" spc="-133">
                <a:solidFill>
                  <a:srgbClr val="63666B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630313" y="4802718"/>
            <a:ext cx="1986844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87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87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87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87" spc="-133">
                <a:solidFill>
                  <a:srgbClr val="63666B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52417" y="4781551"/>
            <a:ext cx="2462783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33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33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33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33" spc="-133">
                <a:solidFill>
                  <a:srgbClr val="63666B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597423" y="4786490"/>
            <a:ext cx="2009421" cy="6223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933" spc="-133">
                <a:solidFill>
                  <a:srgbClr val="63666B"/>
                </a:solidFill>
              </a:defRPr>
            </a:lvl1pPr>
            <a:lvl2pPr marL="609585" indent="0" algn="ctr">
              <a:buNone/>
              <a:defRPr sz="2933" spc="-133">
                <a:solidFill>
                  <a:srgbClr val="63666B"/>
                </a:solidFill>
              </a:defRPr>
            </a:lvl2pPr>
            <a:lvl3pPr marL="1219170" indent="0" algn="ctr">
              <a:buNone/>
              <a:defRPr sz="2933" spc="-133">
                <a:solidFill>
                  <a:srgbClr val="63666B"/>
                </a:solidFill>
              </a:defRPr>
            </a:lvl3pPr>
            <a:lvl4pPr marL="1828754" indent="0" algn="ctr">
              <a:buNone/>
              <a:defRPr sz="2933" spc="-133">
                <a:solidFill>
                  <a:srgbClr val="63666B"/>
                </a:solidFill>
              </a:defRPr>
            </a:lvl4pPr>
            <a:lvl5pPr marL="2438339" indent="0" algn="ctr">
              <a:buNone/>
              <a:defRPr sz="2933" spc="-133">
                <a:solidFill>
                  <a:srgbClr val="63666B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6" name="Picture 15" descr="Scot Gov - Grey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6109096"/>
            <a:ext cx="1998135" cy="3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6347"/>
            <a:ext cx="9821384" cy="729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8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721DEE-B2CB-8F44-9F82-2DF571446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52" y="362422"/>
            <a:ext cx="1286779" cy="5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6347"/>
            <a:ext cx="9821384" cy="729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07AF-DBA2-1C45-B40F-0519B9B87B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2815" y="171776"/>
            <a:ext cx="764740" cy="15484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5pPr marL="2438339" indent="0">
              <a:buNone/>
              <a:defRPr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40460F-8EA6-394F-9BE5-FAC51BC43E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6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ainbo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327067"/>
            <a:ext cx="2815605" cy="15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6347"/>
            <a:ext cx="9821384" cy="729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8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B1390-F315-7A49-A3B4-E21EE54E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83"/>
            <a:ext cx="12192000" cy="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6347"/>
            <a:ext cx="10001539" cy="7297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5802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58492"/>
            <a:ext cx="12192000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474325"/>
            <a:ext cx="12192001" cy="240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 picture here or click icon – 960px x 189px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167543"/>
            <a:ext cx="2815605" cy="15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-4633" y="3472373"/>
            <a:ext cx="4677833" cy="34106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picture here or click icon –368px x 268px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222" y="296345"/>
            <a:ext cx="5389033" cy="12387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2222" y="1858171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2222" y="2497934"/>
            <a:ext cx="5389033" cy="36282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96183" y="-34813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447372"/>
            <a:ext cx="4677936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167543"/>
            <a:ext cx="2815605" cy="1548475"/>
          </a:xfrm>
          <a:prstGeom prst="rect">
            <a:avLst/>
          </a:prstGeom>
        </p:spPr>
      </p:pic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8F7D797-CA02-7C4C-BDE8-5B59CECFC3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" y="11746"/>
            <a:ext cx="4677833" cy="34106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picture here or click icon –368px x 268px</a:t>
            </a:r>
          </a:p>
        </p:txBody>
      </p:sp>
    </p:spTree>
    <p:extLst>
      <p:ext uri="{BB962C8B-B14F-4D97-AF65-F5344CB8AC3E}">
        <p14:creationId xmlns:p14="http://schemas.microsoft.com/office/powerpoint/2010/main" val="24170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222" y="296345"/>
            <a:ext cx="5389033" cy="9101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222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36222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6183" y="-34813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69618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 picture here or click icon – 370px x 540px</a:t>
            </a:r>
          </a:p>
        </p:txBody>
      </p:sp>
      <p:pic>
        <p:nvPicPr>
          <p:cNvPr id="13" name="Content Placeholder 3" descr="JHI_Vert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167543"/>
            <a:ext cx="2815605" cy="15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Appoin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y icons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5889847"/>
            <a:ext cx="11057467" cy="805251"/>
          </a:xfrm>
          <a:prstGeom prst="rect">
            <a:avLst/>
          </a:prstGeom>
        </p:spPr>
      </p:pic>
      <p:pic>
        <p:nvPicPr>
          <p:cNvPr id="8" name="Content Placeholder 3" descr="JHI_Vert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10097383" y="167543"/>
            <a:ext cx="2815605" cy="15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331859"/>
            <a:ext cx="9821384" cy="729720"/>
          </a:xfrm>
        </p:spPr>
        <p:txBody>
          <a:bodyPr>
            <a:noAutofit/>
          </a:bodyPr>
          <a:lstStyle>
            <a:lvl1pPr>
              <a:defRPr sz="4267"/>
            </a:lvl1pPr>
          </a:lstStyle>
          <a:p>
            <a:r>
              <a:rPr lang="en-GB"/>
              <a:t>New appointment in [department name]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9B7-5DDC-42B9-86AD-6813A92202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E0F894F5-5BD9-D64C-B07A-04762B5CD0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1441" y="2096944"/>
            <a:ext cx="3491883" cy="344448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Drag picture here or click icon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ADAA2-0950-3D42-9F2B-D4441C7EB3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16567"/>
            <a:ext cx="4337051" cy="603251"/>
          </a:xfrm>
        </p:spPr>
        <p:txBody>
          <a:bodyPr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/>
              <a:t>[Appointee name]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FC0C8B-2B46-F242-A3C5-5819C98470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103053"/>
            <a:ext cx="7486651" cy="805251"/>
          </a:xfrm>
        </p:spPr>
        <p:txBody>
          <a:bodyPr/>
          <a:lstStyle>
            <a:lvl1pPr>
              <a:defRPr lang="en-GB" sz="1467" b="0" i="0" u="none" strike="noStrike" smtClean="0">
                <a:effectLst/>
              </a:defRPr>
            </a:lvl1pPr>
          </a:lstStyle>
          <a:p>
            <a:r>
              <a:rPr lang="en-GB" sz="1467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[area of work, expertise or study at Hutton]</a:t>
            </a:r>
          </a:p>
          <a:p>
            <a:endParaRPr lang="en-GB" sz="1467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617E7E3-C2A7-3A48-B961-52417EE3C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974913"/>
            <a:ext cx="7486651" cy="805251"/>
          </a:xfrm>
        </p:spPr>
        <p:txBody>
          <a:bodyPr/>
          <a:lstStyle>
            <a:lvl1pPr>
              <a:defRPr lang="en-GB" sz="1467" b="0" i="0" u="none" strike="noStrike" smtClean="0">
                <a:effectLst/>
              </a:defRPr>
            </a:lvl1pPr>
          </a:lstStyle>
          <a:p>
            <a:r>
              <a:rPr lang="en-GB" sz="1467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Duration of appointment and location(s)</a:t>
            </a:r>
            <a:r>
              <a:rPr lang="en-GB" sz="1467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]</a:t>
            </a:r>
          </a:p>
          <a:p>
            <a:endParaRPr lang="en-GB" sz="1467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620F35F-EDE1-464D-9793-C7ECE0CD4B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846773"/>
            <a:ext cx="7486651" cy="805251"/>
          </a:xfrm>
        </p:spPr>
        <p:txBody>
          <a:bodyPr/>
          <a:lstStyle>
            <a:lvl1pPr>
              <a:defRPr lang="en-GB" sz="1467" b="0" i="0" u="none" strike="noStrike" smtClean="0">
                <a:effectLst/>
              </a:defRPr>
            </a:lvl1pPr>
          </a:lstStyle>
          <a:p>
            <a:r>
              <a:rPr lang="en-GB" sz="1467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[one line about background, previous work]</a:t>
            </a:r>
          </a:p>
          <a:p>
            <a:endParaRPr lang="en-GB" sz="1467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0C5D198-3879-E948-87C1-C5BFC8C49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736183"/>
            <a:ext cx="7486651" cy="805251"/>
          </a:xfrm>
        </p:spPr>
        <p:txBody>
          <a:bodyPr/>
          <a:lstStyle>
            <a:lvl1pPr>
              <a:defRPr lang="en-GB" sz="1467" b="0" i="0" u="none" strike="noStrike" smtClean="0">
                <a:effectLst/>
              </a:defRPr>
            </a:lvl1pPr>
          </a:lstStyle>
          <a:p>
            <a:r>
              <a:rPr lang="en-GB" sz="1467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[one line about other information, hobbies, or more work detail – put any further info into Notes]</a:t>
            </a:r>
          </a:p>
          <a:p>
            <a:endParaRPr lang="en-GB" sz="1467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4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96347"/>
            <a:ext cx="10972800" cy="729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F210-FD97-4F0A-AE41-971F8B137D70}" type="slidenum">
              <a:rPr lang="en-GB" smtClean="0"/>
              <a:pPr/>
              <a:t>‹#›</a:t>
            </a:fld>
            <a:fld id="{19BFC9B7-5DDC-42B9-86AD-6813A92202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609585" rtl="0" eaLnBrk="1" latinLnBrk="0" hangingPunct="1">
        <a:spcBef>
          <a:spcPct val="0"/>
        </a:spcBef>
        <a:buClr>
          <a:srgbClr val="799934"/>
        </a:buClr>
        <a:buFont typeface="Arial"/>
        <a:buNone/>
        <a:defRPr sz="4800" b="1" i="0" kern="1200">
          <a:solidFill>
            <a:srgbClr val="555559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799934"/>
        </a:buClr>
        <a:buFont typeface="Wingdings" charset="2"/>
        <a:buChar char="§"/>
        <a:defRPr sz="4267" kern="1200">
          <a:solidFill>
            <a:srgbClr val="55555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FF9E15"/>
        </a:buClr>
        <a:buFont typeface="Wingdings" charset="2"/>
        <a:buChar char="§"/>
        <a:defRPr sz="3733" kern="1200">
          <a:solidFill>
            <a:srgbClr val="555559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748C"/>
        </a:buClr>
        <a:buFont typeface="Wingdings" charset="2"/>
        <a:buChar char="§"/>
        <a:defRPr sz="3200" kern="1200">
          <a:solidFill>
            <a:srgbClr val="555559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CF009E"/>
        </a:buClr>
        <a:buFont typeface="Wingdings" charset="2"/>
        <a:buChar char="§"/>
        <a:defRPr sz="2667" kern="1200">
          <a:solidFill>
            <a:srgbClr val="555559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853175"/>
        </a:buClr>
        <a:buFont typeface="Wingdings" charset="2"/>
        <a:buChar char="§"/>
        <a:defRPr sz="2667" kern="1200">
          <a:solidFill>
            <a:srgbClr val="555559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92D3-DC23-B54B-A449-E08A83F891E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E71D-21C4-D647-9187-5E8175B2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ics.hutton.ac.uk/research/land-systems-research-team/cap-analysis/cap-pillar-1-analysi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41" y="482417"/>
            <a:ext cx="8878717" cy="1711526"/>
          </a:xfrm>
        </p:spPr>
        <p:txBody>
          <a:bodyPr anchor="t" anchorCtr="0"/>
          <a:lstStyle/>
          <a:p>
            <a:pPr algn="ctr"/>
            <a:r>
              <a:rPr lang="en-GB" sz="4800" dirty="0"/>
              <a:t>Supporting Agriculture and Rural </a:t>
            </a:r>
            <a:br>
              <a:rPr lang="en-GB" sz="4800" dirty="0"/>
            </a:br>
            <a:r>
              <a:rPr lang="en-GB" sz="4800" dirty="0"/>
              <a:t>Development Policy</a:t>
            </a:r>
            <a:endParaRPr lang="en-US" sz="4800" b="0" dirty="0"/>
          </a:p>
          <a:p>
            <a:endParaRPr lang="en-US" sz="6250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B6C85B0-1019-EE3F-F397-C908F725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67" y="5681133"/>
            <a:ext cx="2472469" cy="84215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82C279-D4AB-320D-CCA2-D02278343698}"/>
              </a:ext>
            </a:extLst>
          </p:cNvPr>
          <p:cNvSpPr txBox="1">
            <a:spLocks/>
          </p:cNvSpPr>
          <p:nvPr/>
        </p:nvSpPr>
        <p:spPr>
          <a:xfrm>
            <a:off x="1656641" y="2425404"/>
            <a:ext cx="6051183" cy="1067388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67" b="0" i="0" kern="1200" spc="-133">
                <a:solidFill>
                  <a:srgbClr val="63666B"/>
                </a:solidFill>
                <a:latin typeface="Calibri"/>
                <a:ea typeface="+mn-ea"/>
                <a:cs typeface="Calibri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9934"/>
              </a:buClr>
              <a:buFont typeface="Wingdings" charset="2"/>
              <a:buNone/>
              <a:defRPr/>
            </a:pPr>
            <a:r>
              <a:rPr lang="en-GB" sz="2600" b="1" spc="0" dirty="0">
                <a:solidFill>
                  <a:schemeClr val="bg1"/>
                </a:solidFill>
                <a:cs typeface="+mn-cs"/>
              </a:rPr>
              <a:t>David Miller*</a:t>
            </a:r>
            <a:endParaRPr lang="en-GB" sz="2600" b="1" spc="0" dirty="0">
              <a:solidFill>
                <a:schemeClr val="bg1"/>
              </a:solidFill>
            </a:endParaRPr>
          </a:p>
          <a:p>
            <a:pPr>
              <a:buClr>
                <a:srgbClr val="799934"/>
              </a:buClr>
              <a:buFont typeface="Wingdings" charset="2"/>
              <a:buNone/>
              <a:defRPr/>
            </a:pPr>
            <a:r>
              <a:rPr lang="en-GB" sz="2600" b="1" spc="0" dirty="0">
                <a:solidFill>
                  <a:schemeClr val="bg1"/>
                </a:solidFill>
                <a:cs typeface="+mn-cs"/>
              </a:rPr>
              <a:t>Keith Matthews*, Steven Thomson**</a:t>
            </a:r>
          </a:p>
          <a:p>
            <a:pPr>
              <a:buClr>
                <a:srgbClr val="799934"/>
              </a:buClr>
              <a:buFont typeface="Wingdings" charset="2"/>
              <a:buNone/>
              <a:defRPr/>
            </a:pPr>
            <a:r>
              <a:rPr lang="en-GB" sz="2600" b="1" spc="0" dirty="0">
                <a:solidFill>
                  <a:schemeClr val="bg1"/>
                </a:solidFill>
                <a:cs typeface="+mn-cs"/>
              </a:rPr>
              <a:t>Andrew Moxey***, Dave Miller*</a:t>
            </a:r>
            <a:endParaRPr lang="en-GB" sz="2600" b="1" spc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57049-CCE4-EF3C-16F6-C8964208D9B7}"/>
              </a:ext>
            </a:extLst>
          </p:cNvPr>
          <p:cNvSpPr txBox="1"/>
          <p:nvPr/>
        </p:nvSpPr>
        <p:spPr>
          <a:xfrm>
            <a:off x="428148" y="4766948"/>
            <a:ext cx="8691861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*James Hutton Institute, **Scotland’s Rural College, ***Pareto Consulting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RESAS Science, Evidence and Policy Conference, 18 May 2023, Dynamic Earth, Edinburgh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JHI_logo_Horiz.jpg">
            <a:extLst>
              <a:ext uri="{FF2B5EF4-FFF2-40B4-BE49-F238E27FC236}">
                <a16:creationId xmlns:a16="http://schemas.microsoft.com/office/drawing/2014/main" id="{ED2B4E9B-7CBD-06C4-17C8-3C4AF7B70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05" y="2680962"/>
            <a:ext cx="1578125" cy="730270"/>
          </a:xfrm>
          <a:prstGeom prst="rect">
            <a:avLst/>
          </a:prstGeom>
        </p:spPr>
      </p:pic>
      <p:pic>
        <p:nvPicPr>
          <p:cNvPr id="10" name="Picture 9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401BD5C5-1F61-1C3A-93B7-19B5EB7F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11" y="2425404"/>
            <a:ext cx="1261867" cy="1261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3CC2CD-3873-33C1-6EED-283D0B9BD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93"/>
          <a:stretch/>
        </p:blipFill>
        <p:spPr>
          <a:xfrm>
            <a:off x="9390368" y="3860394"/>
            <a:ext cx="1578126" cy="4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84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7B6B-536F-A859-8E5D-5FE72A1B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2" y="64546"/>
            <a:ext cx="9821384" cy="72972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Policy Contexts and Research Partnership</a:t>
            </a:r>
            <a:endParaRPr lang="en-GB" sz="4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47C8CB-EAD1-E069-F630-1D7F2129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1" y="3322869"/>
            <a:ext cx="8481176" cy="1496649"/>
          </a:xfrm>
        </p:spPr>
        <p:txBody>
          <a:bodyPr>
            <a:noAutofit/>
          </a:bodyPr>
          <a:lstStyle/>
          <a:p>
            <a:pPr marL="455613" lvl="1" indent="-274638">
              <a:spcBef>
                <a:spcPts val="0"/>
              </a:spcBef>
              <a:buClr>
                <a:srgbClr val="799934"/>
              </a:buClr>
            </a:pPr>
            <a:r>
              <a:rPr lang="en-GB" sz="2800" b="1" dirty="0"/>
              <a:t>Partnerships: Example Science / policy forums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Agriculture Reform Implementation Oversight Board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Agriculture and Rural Development Stakeholders Group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Farmer Led Groups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1014D17-E457-C03C-C984-251A9A4C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041" y="6438983"/>
            <a:ext cx="2743200" cy="363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A02234-7248-44D9-DD22-A97869B43EC6}"/>
              </a:ext>
            </a:extLst>
          </p:cNvPr>
          <p:cNvSpPr txBox="1">
            <a:spLocks/>
          </p:cNvSpPr>
          <p:nvPr/>
        </p:nvSpPr>
        <p:spPr>
          <a:xfrm>
            <a:off x="15756" y="840473"/>
            <a:ext cx="7288755" cy="300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42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3733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6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6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274638">
              <a:spcBef>
                <a:spcPts val="0"/>
              </a:spcBef>
            </a:pPr>
            <a:r>
              <a:rPr lang="en-GB" sz="2800" b="1" dirty="0"/>
              <a:t>Agriculture and rural development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Example policy contexts </a:t>
            </a:r>
          </a:p>
          <a:p>
            <a:pPr marL="1254125" lvl="3" indent="-265113">
              <a:spcBef>
                <a:spcPts val="0"/>
              </a:spcBef>
              <a:buClr>
                <a:srgbClr val="799934"/>
              </a:buClr>
            </a:pPr>
            <a:r>
              <a:rPr lang="en-GB" sz="2200" dirty="0"/>
              <a:t>CAP Pillar 1 Analysis</a:t>
            </a:r>
          </a:p>
          <a:p>
            <a:pPr marL="1254125" lvl="3" indent="-265113">
              <a:spcBef>
                <a:spcPts val="0"/>
              </a:spcBef>
              <a:buClr>
                <a:srgbClr val="799934"/>
              </a:buClr>
            </a:pPr>
            <a:r>
              <a:rPr lang="en-GB" sz="2200" dirty="0"/>
              <a:t>Areas of Natural Constraint</a:t>
            </a:r>
          </a:p>
          <a:p>
            <a:pPr marL="1254125" lvl="3" indent="-265113">
              <a:spcBef>
                <a:spcPts val="0"/>
              </a:spcBef>
              <a:buClr>
                <a:srgbClr val="799934"/>
              </a:buClr>
            </a:pPr>
            <a:r>
              <a:rPr lang="en-GB" sz="2200" dirty="0"/>
              <a:t>Greening Review</a:t>
            </a:r>
          </a:p>
          <a:p>
            <a:pPr marL="1254125" lvl="3" indent="-265113">
              <a:spcBef>
                <a:spcPts val="0"/>
              </a:spcBef>
              <a:buClr>
                <a:srgbClr val="799934"/>
              </a:buClr>
            </a:pPr>
            <a:r>
              <a:rPr lang="en-GB" sz="2200" dirty="0"/>
              <a:t>New payments systems (e.g. enhanced conditionality)</a:t>
            </a:r>
          </a:p>
        </p:txBody>
      </p:sp>
      <p:pic>
        <p:nvPicPr>
          <p:cNvPr id="20" name="Picture 19" descr="A collage of cows in a field&#10;&#10;Description automatically generated with low confidence">
            <a:extLst>
              <a:ext uri="{FF2B5EF4-FFF2-40B4-BE49-F238E27FC236}">
                <a16:creationId xmlns:a16="http://schemas.microsoft.com/office/drawing/2014/main" id="{E1DE08B1-1CE6-0BC4-7BED-1FBEB2AD3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20" y="990600"/>
            <a:ext cx="1722232" cy="2445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9D2F6-B36A-CF96-129B-F91424780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50" y="988813"/>
            <a:ext cx="1848796" cy="244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A white pap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34FFE0B-6B57-0216-0D32-F31FDF172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45" y="988813"/>
            <a:ext cx="1794521" cy="244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E5FA841-1C99-D325-A2BE-907C595865B1}"/>
              </a:ext>
            </a:extLst>
          </p:cNvPr>
          <p:cNvSpPr txBox="1">
            <a:spLocks/>
          </p:cNvSpPr>
          <p:nvPr/>
        </p:nvSpPr>
        <p:spPr>
          <a:xfrm>
            <a:off x="46136" y="4920597"/>
            <a:ext cx="8055873" cy="151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42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3733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6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667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lvl="1" indent="-274638">
              <a:spcBef>
                <a:spcPts val="0"/>
              </a:spcBef>
              <a:buClr>
                <a:srgbClr val="799934"/>
              </a:buClr>
            </a:pPr>
            <a:r>
              <a:rPr lang="en-GB" sz="2800" b="1"/>
              <a:t>Partnerships: Science </a:t>
            </a:r>
            <a:r>
              <a:rPr lang="en-GB" sz="2800" b="1" dirty="0"/>
              <a:t>/ policy funding and advice 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Strategic Research Programmes 2011-16, 2016-22, 2022-27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Underpinning National Capacity, policy call-down</a:t>
            </a:r>
          </a:p>
          <a:p>
            <a:pPr marL="808038" lvl="1" indent="-265113">
              <a:spcBef>
                <a:spcPts val="0"/>
              </a:spcBef>
            </a:pPr>
            <a:r>
              <a:rPr lang="en-GB" sz="2266" dirty="0"/>
              <a:t>Scottish Government Science Advice Unit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59A1C4A-390F-6A44-B9E5-93126BA0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28" y="3624501"/>
            <a:ext cx="3817960" cy="2262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360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7B6B-536F-A859-8E5D-5FE72A1B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8" y="67379"/>
            <a:ext cx="9821384" cy="72972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Purpose and Nature of Engagement </a:t>
            </a:r>
            <a:endParaRPr lang="en-GB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AE88C6-321E-A06F-0369-F2E832A60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293258"/>
              </p:ext>
            </p:extLst>
          </p:nvPr>
        </p:nvGraphicFramePr>
        <p:xfrm>
          <a:off x="6311900" y="1074821"/>
          <a:ext cx="5361105" cy="530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ECFE71D-8FD8-2D4B-0614-F165B2C6F46F}"/>
              </a:ext>
            </a:extLst>
          </p:cNvPr>
          <p:cNvGrpSpPr/>
          <p:nvPr/>
        </p:nvGrpSpPr>
        <p:grpSpPr>
          <a:xfrm>
            <a:off x="7376434" y="1693006"/>
            <a:ext cx="3420512" cy="3477375"/>
            <a:chOff x="7596748" y="1237528"/>
            <a:chExt cx="3040375" cy="3097299"/>
          </a:xfrm>
        </p:grpSpPr>
        <p:pic>
          <p:nvPicPr>
            <p:cNvPr id="6" name="Graphic 5" descr="Table">
              <a:extLst>
                <a:ext uri="{FF2B5EF4-FFF2-40B4-BE49-F238E27FC236}">
                  <a16:creationId xmlns:a16="http://schemas.microsoft.com/office/drawing/2014/main" id="{8EF9863F-395A-A91A-CF5A-2B0DF5B42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47627" y="3556378"/>
              <a:ext cx="727041" cy="727041"/>
            </a:xfrm>
            <a:prstGeom prst="rect">
              <a:avLst/>
            </a:prstGeom>
          </p:spPr>
        </p:pic>
        <p:pic>
          <p:nvPicPr>
            <p:cNvPr id="7" name="Graphic 6" descr="Presentation with bar chart RTL">
              <a:extLst>
                <a:ext uri="{FF2B5EF4-FFF2-40B4-BE49-F238E27FC236}">
                  <a16:creationId xmlns:a16="http://schemas.microsoft.com/office/drawing/2014/main" id="{4B027497-E44C-1489-0428-997EF564E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96748" y="223589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Meeting">
              <a:extLst>
                <a:ext uri="{FF2B5EF4-FFF2-40B4-BE49-F238E27FC236}">
                  <a16:creationId xmlns:a16="http://schemas.microsoft.com/office/drawing/2014/main" id="{3C2FCE38-BF21-A8EC-20C3-4D605F93A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17746" y="1237528"/>
              <a:ext cx="727042" cy="727042"/>
            </a:xfrm>
            <a:prstGeom prst="rect">
              <a:avLst/>
            </a:prstGeom>
          </p:spPr>
        </p:pic>
        <p:pic>
          <p:nvPicPr>
            <p:cNvPr id="9" name="Graphic 8" descr="Filter">
              <a:extLst>
                <a:ext uri="{FF2B5EF4-FFF2-40B4-BE49-F238E27FC236}">
                  <a16:creationId xmlns:a16="http://schemas.microsoft.com/office/drawing/2014/main" id="{5CF0B18E-3108-03AE-84F2-93DB236D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35568" y="3607786"/>
              <a:ext cx="727041" cy="727041"/>
            </a:xfrm>
            <a:prstGeom prst="rect">
              <a:avLst/>
            </a:prstGeom>
          </p:spPr>
        </p:pic>
        <p:pic>
          <p:nvPicPr>
            <p:cNvPr id="10" name="Graphic 9" descr="Contract">
              <a:extLst>
                <a:ext uri="{FF2B5EF4-FFF2-40B4-BE49-F238E27FC236}">
                  <a16:creationId xmlns:a16="http://schemas.microsoft.com/office/drawing/2014/main" id="{AE65A9B3-FA2E-ABE2-7DD3-F0653500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053726" y="2152261"/>
              <a:ext cx="583397" cy="58339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6B7CA9-868B-ABDC-8310-C2634CE71564}"/>
              </a:ext>
            </a:extLst>
          </p:cNvPr>
          <p:cNvSpPr txBox="1"/>
          <p:nvPr/>
        </p:nvSpPr>
        <p:spPr>
          <a:xfrm>
            <a:off x="8476457" y="2831720"/>
            <a:ext cx="134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A QST</a:t>
            </a:r>
          </a:p>
          <a:p>
            <a:pPr algn="ctr"/>
            <a:r>
              <a:rPr lang="en-GB" sz="3600" b="1"/>
              <a:t>Cycle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47C8CB-EAD1-E069-F630-1D7F2129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09" y="1189542"/>
            <a:ext cx="6215865" cy="4326954"/>
          </a:xfrm>
        </p:spPr>
        <p:txBody>
          <a:bodyPr>
            <a:noAutofit/>
          </a:bodyPr>
          <a:lstStyle/>
          <a:p>
            <a:pPr marL="455613" indent="-366713"/>
            <a:r>
              <a:rPr lang="en-GB" sz="2800" dirty="0"/>
              <a:t>To inform deliberations within Scottish Government, and between Scottish Government and stakeholders on future agriculture policy</a:t>
            </a:r>
          </a:p>
          <a:p>
            <a:pPr marL="455613" indent="-366713"/>
            <a:endParaRPr lang="en-GB" sz="1050" dirty="0"/>
          </a:p>
          <a:p>
            <a:pPr marL="455613" indent="-366713"/>
            <a:r>
              <a:rPr lang="en-GB" sz="2800" dirty="0"/>
              <a:t>A process for defining, undertaking and interpreting research with policy</a:t>
            </a:r>
          </a:p>
          <a:p>
            <a:pPr lvl="1"/>
            <a:r>
              <a:rPr lang="en-GB" sz="2600" dirty="0"/>
              <a:t>Quantitative Story Telling (QST)</a:t>
            </a:r>
          </a:p>
          <a:p>
            <a:pPr lvl="1"/>
            <a:r>
              <a:rPr lang="en-GB" sz="2600" dirty="0"/>
              <a:t>5-stages - Cycles of analysis</a:t>
            </a:r>
          </a:p>
          <a:p>
            <a:pPr lvl="2"/>
            <a:r>
              <a:rPr lang="en-GB" sz="2400" dirty="0"/>
              <a:t>Co-construction</a:t>
            </a:r>
          </a:p>
          <a:p>
            <a:pPr lvl="2"/>
            <a:r>
              <a:rPr lang="en-GB" sz="2400" dirty="0"/>
              <a:t>Co-interpretation</a:t>
            </a:r>
          </a:p>
          <a:p>
            <a:pPr lvl="1"/>
            <a:endParaRPr lang="en-GB" sz="266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689BC-BDE8-4717-230D-163A24A78F7D}"/>
              </a:ext>
            </a:extLst>
          </p:cNvPr>
          <p:cNvSpPr txBox="1"/>
          <p:nvPr/>
        </p:nvSpPr>
        <p:spPr>
          <a:xfrm>
            <a:off x="73675" y="6429444"/>
            <a:ext cx="897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being further developed in Strategic Research Programme 2022-27, JHI-C3-1, SRUC C3-1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1014D17-E457-C03C-C984-251A9A4CF6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43041" y="6438983"/>
            <a:ext cx="2743200" cy="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3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76A565-BE9C-E7EF-1FF5-334211BB814D}"/>
              </a:ext>
            </a:extLst>
          </p:cNvPr>
          <p:cNvSpPr/>
          <p:nvPr/>
        </p:nvSpPr>
        <p:spPr>
          <a:xfrm>
            <a:off x="10664021" y="1692554"/>
            <a:ext cx="938543" cy="1734239"/>
          </a:xfrm>
          <a:custGeom>
            <a:avLst/>
            <a:gdLst>
              <a:gd name="connsiteX0" fmla="*/ 4969 w 1072502"/>
              <a:gd name="connsiteY0" fmla="*/ 0 h 2135066"/>
              <a:gd name="connsiteX1" fmla="*/ 1072502 w 1072502"/>
              <a:gd name="connsiteY1" fmla="*/ 1067533 h 2135066"/>
              <a:gd name="connsiteX2" fmla="*/ 4969 w 1072502"/>
              <a:gd name="connsiteY2" fmla="*/ 2135066 h 2135066"/>
              <a:gd name="connsiteX3" fmla="*/ 0 w 1072502"/>
              <a:gd name="connsiteY3" fmla="*/ 2134815 h 2135066"/>
              <a:gd name="connsiteX4" fmla="*/ 0 w 1072502"/>
              <a:gd name="connsiteY4" fmla="*/ 1731719 h 2135066"/>
              <a:gd name="connsiteX5" fmla="*/ 4968 w 1072502"/>
              <a:gd name="connsiteY5" fmla="*/ 1732224 h 2135066"/>
              <a:gd name="connsiteX6" fmla="*/ 664074 w 1072502"/>
              <a:gd name="connsiteY6" fmla="*/ 1067533 h 2135066"/>
              <a:gd name="connsiteX7" fmla="*/ 4968 w 1072502"/>
              <a:gd name="connsiteY7" fmla="*/ 402842 h 2135066"/>
              <a:gd name="connsiteX8" fmla="*/ 0 w 1072502"/>
              <a:gd name="connsiteY8" fmla="*/ 403347 h 2135066"/>
              <a:gd name="connsiteX9" fmla="*/ 0 w 1072502"/>
              <a:gd name="connsiteY9" fmla="*/ 251 h 21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2502" h="2135066">
                <a:moveTo>
                  <a:pt x="4969" y="0"/>
                </a:moveTo>
                <a:cubicBezTo>
                  <a:pt x="594551" y="0"/>
                  <a:pt x="1072502" y="477951"/>
                  <a:pt x="1072502" y="1067533"/>
                </a:cubicBezTo>
                <a:cubicBezTo>
                  <a:pt x="1072502" y="1657115"/>
                  <a:pt x="594551" y="2135066"/>
                  <a:pt x="4969" y="2135066"/>
                </a:cubicBezTo>
                <a:lnTo>
                  <a:pt x="0" y="2134815"/>
                </a:lnTo>
                <a:lnTo>
                  <a:pt x="0" y="1731719"/>
                </a:lnTo>
                <a:lnTo>
                  <a:pt x="4968" y="1732224"/>
                </a:lnTo>
                <a:cubicBezTo>
                  <a:pt x="368982" y="1732224"/>
                  <a:pt x="664074" y="1434632"/>
                  <a:pt x="664074" y="1067533"/>
                </a:cubicBezTo>
                <a:cubicBezTo>
                  <a:pt x="664074" y="700434"/>
                  <a:pt x="368982" y="402842"/>
                  <a:pt x="4968" y="402842"/>
                </a:cubicBezTo>
                <a:lnTo>
                  <a:pt x="0" y="403347"/>
                </a:lnTo>
                <a:lnTo>
                  <a:pt x="0" y="25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B39A1-8A1B-26A2-2918-EE95E3F2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3" y="155933"/>
            <a:ext cx="9691845" cy="59272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O</a:t>
            </a:r>
            <a:r>
              <a:rPr lang="en-GB" sz="4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bservations on the </a:t>
            </a:r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Origins</a:t>
            </a:r>
            <a:r>
              <a:rPr lang="en-GB" sz="4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of </a:t>
            </a:r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Research</a:t>
            </a:r>
            <a:endParaRPr lang="en-GB" sz="4400" dirty="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EBFED-07A8-9852-A3CB-2D2500C1CA52}"/>
              </a:ext>
            </a:extLst>
          </p:cNvPr>
          <p:cNvSpPr/>
          <p:nvPr/>
        </p:nvSpPr>
        <p:spPr>
          <a:xfrm>
            <a:off x="7834959" y="5954763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DB3F3-D5CA-6318-FB3B-FB050AA1D47F}"/>
              </a:ext>
            </a:extLst>
          </p:cNvPr>
          <p:cNvSpPr/>
          <p:nvPr/>
        </p:nvSpPr>
        <p:spPr>
          <a:xfrm>
            <a:off x="6253809" y="5954763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A3357-7092-F499-9310-AC6283D12E81}"/>
              </a:ext>
            </a:extLst>
          </p:cNvPr>
          <p:cNvSpPr/>
          <p:nvPr/>
        </p:nvSpPr>
        <p:spPr>
          <a:xfrm>
            <a:off x="4672659" y="5954763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2008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B2EC1-5079-9CB6-36B9-C67A570B7D10}"/>
              </a:ext>
            </a:extLst>
          </p:cNvPr>
          <p:cNvSpPr/>
          <p:nvPr/>
        </p:nvSpPr>
        <p:spPr>
          <a:xfrm>
            <a:off x="3091509" y="5954763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2007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E139A6-84F8-7333-1D7B-2537B5EF3256}"/>
              </a:ext>
            </a:extLst>
          </p:cNvPr>
          <p:cNvSpPr/>
          <p:nvPr/>
        </p:nvSpPr>
        <p:spPr>
          <a:xfrm>
            <a:off x="1510359" y="5941823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2006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B0E54-34B3-35DB-E9EA-D97252277F17}"/>
              </a:ext>
            </a:extLst>
          </p:cNvPr>
          <p:cNvSpPr/>
          <p:nvPr/>
        </p:nvSpPr>
        <p:spPr>
          <a:xfrm>
            <a:off x="7832060" y="454004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9FA21-09A0-E26E-0CAC-6FD0382D6C85}"/>
              </a:ext>
            </a:extLst>
          </p:cNvPr>
          <p:cNvSpPr/>
          <p:nvPr/>
        </p:nvSpPr>
        <p:spPr>
          <a:xfrm>
            <a:off x="1475433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6B3349-9EC7-007E-FB4B-AD05D240CD1B}"/>
              </a:ext>
            </a:extLst>
          </p:cNvPr>
          <p:cNvSpPr/>
          <p:nvPr/>
        </p:nvSpPr>
        <p:spPr>
          <a:xfrm>
            <a:off x="6224598" y="454004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0E0C8-959B-780C-502A-48DEB04ACB5F}"/>
              </a:ext>
            </a:extLst>
          </p:cNvPr>
          <p:cNvSpPr/>
          <p:nvPr/>
        </p:nvSpPr>
        <p:spPr>
          <a:xfrm>
            <a:off x="4643447" y="454004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4887A-46EF-D4C0-79D0-15ED9A2564EC}"/>
              </a:ext>
            </a:extLst>
          </p:cNvPr>
          <p:cNvSpPr/>
          <p:nvPr/>
        </p:nvSpPr>
        <p:spPr>
          <a:xfrm>
            <a:off x="3062298" y="454004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749394-CB4B-2A0E-5BBE-3AA6CD05781C}"/>
              </a:ext>
            </a:extLst>
          </p:cNvPr>
          <p:cNvSpPr/>
          <p:nvPr/>
        </p:nvSpPr>
        <p:spPr>
          <a:xfrm>
            <a:off x="1481148" y="454004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C4E689-E494-0D53-5E62-3AC0750AE539}"/>
              </a:ext>
            </a:extLst>
          </p:cNvPr>
          <p:cNvSpPr/>
          <p:nvPr/>
        </p:nvSpPr>
        <p:spPr>
          <a:xfrm>
            <a:off x="3028009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2EF3A-CA33-8C88-D33E-4654B19B5D44}"/>
              </a:ext>
            </a:extLst>
          </p:cNvPr>
          <p:cNvSpPr/>
          <p:nvPr/>
        </p:nvSpPr>
        <p:spPr>
          <a:xfrm>
            <a:off x="4586933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B9CBCF-0D1C-569E-FCD6-2F6034E2A09A}"/>
              </a:ext>
            </a:extLst>
          </p:cNvPr>
          <p:cNvSpPr/>
          <p:nvPr/>
        </p:nvSpPr>
        <p:spPr>
          <a:xfrm>
            <a:off x="6145857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D2CCE-99FE-EB98-E53C-C6F0D0848FDF}"/>
              </a:ext>
            </a:extLst>
          </p:cNvPr>
          <p:cNvSpPr/>
          <p:nvPr/>
        </p:nvSpPr>
        <p:spPr>
          <a:xfrm>
            <a:off x="7698433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BC9B1A-C5C6-BB8C-84DF-04FA120176DC}"/>
              </a:ext>
            </a:extLst>
          </p:cNvPr>
          <p:cNvSpPr/>
          <p:nvPr/>
        </p:nvSpPr>
        <p:spPr>
          <a:xfrm>
            <a:off x="9252971" y="3120721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12389A-53D9-4BCF-88A6-D07AAC73521A}"/>
              </a:ext>
            </a:extLst>
          </p:cNvPr>
          <p:cNvSpPr/>
          <p:nvPr/>
        </p:nvSpPr>
        <p:spPr>
          <a:xfrm>
            <a:off x="9250597" y="170853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2022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B581A7-68CC-F3E9-65E7-D7B25FED8E74}"/>
              </a:ext>
            </a:extLst>
          </p:cNvPr>
          <p:cNvSpPr/>
          <p:nvPr/>
        </p:nvSpPr>
        <p:spPr>
          <a:xfrm>
            <a:off x="7694847" y="170853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2023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238433-B677-F5B7-1057-BFEB76F39ECF}"/>
              </a:ext>
            </a:extLst>
          </p:cNvPr>
          <p:cNvSpPr/>
          <p:nvPr/>
        </p:nvSpPr>
        <p:spPr>
          <a:xfrm>
            <a:off x="6139097" y="1708538"/>
            <a:ext cx="1328091" cy="31978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2024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44BF44-096F-7CF5-5F23-A39E3E022238}"/>
              </a:ext>
            </a:extLst>
          </p:cNvPr>
          <p:cNvSpPr/>
          <p:nvPr/>
        </p:nvSpPr>
        <p:spPr>
          <a:xfrm>
            <a:off x="181046" y="5941823"/>
            <a:ext cx="1253154" cy="6859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Sustainable Farming Systems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Programme 3.1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DB15AC-0F50-62C5-DD6B-C83EED599EE6}"/>
              </a:ext>
            </a:extLst>
          </p:cNvPr>
          <p:cNvSpPr/>
          <p:nvPr/>
        </p:nvSpPr>
        <p:spPr>
          <a:xfrm>
            <a:off x="10257156" y="4156495"/>
            <a:ext cx="911325" cy="73757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Economic Adaptation </a:t>
            </a:r>
          </a:p>
          <a:p>
            <a:pPr algn="ctr"/>
            <a:r>
              <a:rPr lang="en-GB" sz="1200" dirty="0"/>
              <a:t>Theme 4</a:t>
            </a:r>
            <a:endParaRPr lang="en-GB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ED47A0-3341-CF1C-AD33-078E5F0D34B5}"/>
              </a:ext>
            </a:extLst>
          </p:cNvPr>
          <p:cNvSpPr/>
          <p:nvPr/>
        </p:nvSpPr>
        <p:spPr>
          <a:xfrm>
            <a:off x="327660" y="2283929"/>
            <a:ext cx="911325" cy="68590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dk1"/>
                </a:solidFill>
              </a:rPr>
              <a:t>Rural Industries</a:t>
            </a:r>
          </a:p>
          <a:p>
            <a:pPr algn="ctr"/>
            <a:r>
              <a:rPr lang="en-GB" sz="1200" dirty="0">
                <a:solidFill>
                  <a:schemeClr val="dk1"/>
                </a:solidFill>
              </a:rPr>
              <a:t>WP2.4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F032B-A758-302B-90E9-B8EE64C5428A}"/>
              </a:ext>
            </a:extLst>
          </p:cNvPr>
          <p:cNvSpPr/>
          <p:nvPr/>
        </p:nvSpPr>
        <p:spPr>
          <a:xfrm>
            <a:off x="10722286" y="1096871"/>
            <a:ext cx="1239835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Land Use</a:t>
            </a:r>
          </a:p>
          <a:p>
            <a:pPr algn="ctr"/>
            <a:r>
              <a:rPr lang="en-GB" sz="1100" dirty="0"/>
              <a:t>Topic C3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73E36-3284-0137-9C25-181019FEA099}"/>
              </a:ext>
            </a:extLst>
          </p:cNvPr>
          <p:cNvSpPr txBox="1"/>
          <p:nvPr/>
        </p:nvSpPr>
        <p:spPr>
          <a:xfrm>
            <a:off x="8652699" y="2099154"/>
            <a:ext cx="91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ARIOB Advice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BB34D-BBCD-B8B9-3634-E79DEF099DAD}"/>
              </a:ext>
            </a:extLst>
          </p:cNvPr>
          <p:cNvSpPr txBox="1"/>
          <p:nvPr/>
        </p:nvSpPr>
        <p:spPr>
          <a:xfrm>
            <a:off x="7947448" y="6284774"/>
            <a:ext cx="104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Pack Review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55ADDF-14CB-5214-789E-45192A0FABC3}"/>
              </a:ext>
            </a:extLst>
          </p:cNvPr>
          <p:cNvSpPr/>
          <p:nvPr/>
        </p:nvSpPr>
        <p:spPr>
          <a:xfrm>
            <a:off x="9239209" y="4540048"/>
            <a:ext cx="938543" cy="1734239"/>
          </a:xfrm>
          <a:custGeom>
            <a:avLst/>
            <a:gdLst>
              <a:gd name="connsiteX0" fmla="*/ 4969 w 1072502"/>
              <a:gd name="connsiteY0" fmla="*/ 0 h 2135066"/>
              <a:gd name="connsiteX1" fmla="*/ 1072502 w 1072502"/>
              <a:gd name="connsiteY1" fmla="*/ 1067533 h 2135066"/>
              <a:gd name="connsiteX2" fmla="*/ 4969 w 1072502"/>
              <a:gd name="connsiteY2" fmla="*/ 2135066 h 2135066"/>
              <a:gd name="connsiteX3" fmla="*/ 0 w 1072502"/>
              <a:gd name="connsiteY3" fmla="*/ 2134815 h 2135066"/>
              <a:gd name="connsiteX4" fmla="*/ 0 w 1072502"/>
              <a:gd name="connsiteY4" fmla="*/ 1731719 h 2135066"/>
              <a:gd name="connsiteX5" fmla="*/ 4968 w 1072502"/>
              <a:gd name="connsiteY5" fmla="*/ 1732224 h 2135066"/>
              <a:gd name="connsiteX6" fmla="*/ 664074 w 1072502"/>
              <a:gd name="connsiteY6" fmla="*/ 1067533 h 2135066"/>
              <a:gd name="connsiteX7" fmla="*/ 4968 w 1072502"/>
              <a:gd name="connsiteY7" fmla="*/ 402842 h 2135066"/>
              <a:gd name="connsiteX8" fmla="*/ 0 w 1072502"/>
              <a:gd name="connsiteY8" fmla="*/ 403347 h 2135066"/>
              <a:gd name="connsiteX9" fmla="*/ 0 w 1072502"/>
              <a:gd name="connsiteY9" fmla="*/ 251 h 21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2502" h="2135066">
                <a:moveTo>
                  <a:pt x="4969" y="0"/>
                </a:moveTo>
                <a:cubicBezTo>
                  <a:pt x="594551" y="0"/>
                  <a:pt x="1072502" y="477951"/>
                  <a:pt x="1072502" y="1067533"/>
                </a:cubicBezTo>
                <a:cubicBezTo>
                  <a:pt x="1072502" y="1657115"/>
                  <a:pt x="594551" y="2135066"/>
                  <a:pt x="4969" y="2135066"/>
                </a:cubicBezTo>
                <a:lnTo>
                  <a:pt x="0" y="2134815"/>
                </a:lnTo>
                <a:lnTo>
                  <a:pt x="0" y="1731719"/>
                </a:lnTo>
                <a:lnTo>
                  <a:pt x="4968" y="1732224"/>
                </a:lnTo>
                <a:cubicBezTo>
                  <a:pt x="368982" y="1732224"/>
                  <a:pt x="664074" y="1434632"/>
                  <a:pt x="664074" y="1067533"/>
                </a:cubicBezTo>
                <a:cubicBezTo>
                  <a:pt x="664074" y="700434"/>
                  <a:pt x="368982" y="402842"/>
                  <a:pt x="4968" y="402842"/>
                </a:cubicBezTo>
                <a:lnTo>
                  <a:pt x="0" y="403347"/>
                </a:lnTo>
                <a:lnTo>
                  <a:pt x="0" y="25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6EA92D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BDEDE02-3E53-D3F6-4C2D-1B4E410052D8}"/>
              </a:ext>
            </a:extLst>
          </p:cNvPr>
          <p:cNvSpPr/>
          <p:nvPr/>
        </p:nvSpPr>
        <p:spPr>
          <a:xfrm flipH="1">
            <a:off x="444881" y="3119977"/>
            <a:ext cx="938543" cy="1734239"/>
          </a:xfrm>
          <a:custGeom>
            <a:avLst/>
            <a:gdLst>
              <a:gd name="connsiteX0" fmla="*/ 4969 w 1072502"/>
              <a:gd name="connsiteY0" fmla="*/ 0 h 2135066"/>
              <a:gd name="connsiteX1" fmla="*/ 1072502 w 1072502"/>
              <a:gd name="connsiteY1" fmla="*/ 1067533 h 2135066"/>
              <a:gd name="connsiteX2" fmla="*/ 4969 w 1072502"/>
              <a:gd name="connsiteY2" fmla="*/ 2135066 h 2135066"/>
              <a:gd name="connsiteX3" fmla="*/ 0 w 1072502"/>
              <a:gd name="connsiteY3" fmla="*/ 2134815 h 2135066"/>
              <a:gd name="connsiteX4" fmla="*/ 0 w 1072502"/>
              <a:gd name="connsiteY4" fmla="*/ 1731719 h 2135066"/>
              <a:gd name="connsiteX5" fmla="*/ 4968 w 1072502"/>
              <a:gd name="connsiteY5" fmla="*/ 1732224 h 2135066"/>
              <a:gd name="connsiteX6" fmla="*/ 664074 w 1072502"/>
              <a:gd name="connsiteY6" fmla="*/ 1067533 h 2135066"/>
              <a:gd name="connsiteX7" fmla="*/ 4968 w 1072502"/>
              <a:gd name="connsiteY7" fmla="*/ 402842 h 2135066"/>
              <a:gd name="connsiteX8" fmla="*/ 0 w 1072502"/>
              <a:gd name="connsiteY8" fmla="*/ 403347 h 2135066"/>
              <a:gd name="connsiteX9" fmla="*/ 0 w 1072502"/>
              <a:gd name="connsiteY9" fmla="*/ 251 h 21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2502" h="2135066">
                <a:moveTo>
                  <a:pt x="4969" y="0"/>
                </a:moveTo>
                <a:cubicBezTo>
                  <a:pt x="594551" y="0"/>
                  <a:pt x="1072502" y="477951"/>
                  <a:pt x="1072502" y="1067533"/>
                </a:cubicBezTo>
                <a:cubicBezTo>
                  <a:pt x="1072502" y="1657115"/>
                  <a:pt x="594551" y="2135066"/>
                  <a:pt x="4969" y="2135066"/>
                </a:cubicBezTo>
                <a:lnTo>
                  <a:pt x="0" y="2134815"/>
                </a:lnTo>
                <a:lnTo>
                  <a:pt x="0" y="1731719"/>
                </a:lnTo>
                <a:lnTo>
                  <a:pt x="4968" y="1732224"/>
                </a:lnTo>
                <a:cubicBezTo>
                  <a:pt x="368982" y="1732224"/>
                  <a:pt x="664074" y="1434632"/>
                  <a:pt x="664074" y="1067533"/>
                </a:cubicBezTo>
                <a:cubicBezTo>
                  <a:pt x="664074" y="700434"/>
                  <a:pt x="368982" y="402842"/>
                  <a:pt x="4968" y="402842"/>
                </a:cubicBezTo>
                <a:lnTo>
                  <a:pt x="0" y="403347"/>
                </a:lnTo>
                <a:lnTo>
                  <a:pt x="0" y="25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5DC579-5C89-A371-BC77-18C14C2BED30}"/>
              </a:ext>
            </a:extLst>
          </p:cNvPr>
          <p:cNvSpPr txBox="1"/>
          <p:nvPr/>
        </p:nvSpPr>
        <p:spPr>
          <a:xfrm>
            <a:off x="1617133" y="4894072"/>
            <a:ext cx="104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Greening Review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01E56D-2C11-313C-0521-DF03AABC6302}"/>
              </a:ext>
            </a:extLst>
          </p:cNvPr>
          <p:cNvSpPr txBox="1"/>
          <p:nvPr/>
        </p:nvSpPr>
        <p:spPr>
          <a:xfrm>
            <a:off x="1604435" y="3458062"/>
            <a:ext cx="104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ANC Options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074317-C0F7-02CD-6D2A-E460CA2B68BA}"/>
              </a:ext>
            </a:extLst>
          </p:cNvPr>
          <p:cNvSpPr txBox="1"/>
          <p:nvPr/>
        </p:nvSpPr>
        <p:spPr>
          <a:xfrm>
            <a:off x="6366298" y="6293362"/>
            <a:ext cx="110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Area-based Payments Pilot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605EC6-EACA-03D0-C0D4-1D3773CA76E7}"/>
              </a:ext>
            </a:extLst>
          </p:cNvPr>
          <p:cNvSpPr txBox="1"/>
          <p:nvPr/>
        </p:nvSpPr>
        <p:spPr>
          <a:xfrm>
            <a:off x="4813838" y="6341924"/>
            <a:ext cx="104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SAF-JAC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6B7A93-0249-8C19-25B2-59860D0353AF}"/>
              </a:ext>
            </a:extLst>
          </p:cNvPr>
          <p:cNvSpPr txBox="1"/>
          <p:nvPr/>
        </p:nvSpPr>
        <p:spPr>
          <a:xfrm>
            <a:off x="4710035" y="3471212"/>
            <a:ext cx="104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Grouse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192BDE-2356-C579-55B1-0C668A4BAEEE}"/>
              </a:ext>
            </a:extLst>
          </p:cNvPr>
          <p:cNvSpPr txBox="1"/>
          <p:nvPr/>
        </p:nvSpPr>
        <p:spPr>
          <a:xfrm>
            <a:off x="6253809" y="3471212"/>
            <a:ext cx="104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Muirburn,</a:t>
            </a:r>
          </a:p>
          <a:p>
            <a:pPr algn="ctr"/>
            <a:r>
              <a:rPr lang="en-GB" sz="1200" dirty="0"/>
              <a:t>ANC, Capping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06CCB6-D056-A6F0-BB9B-2348168D9930}"/>
              </a:ext>
            </a:extLst>
          </p:cNvPr>
          <p:cNvSpPr txBox="1"/>
          <p:nvPr/>
        </p:nvSpPr>
        <p:spPr>
          <a:xfrm>
            <a:off x="9389129" y="3471212"/>
            <a:ext cx="104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Peatlands &amp; Payments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5344C5-5C76-20BD-F0C9-2CA916D3C5EA}"/>
              </a:ext>
            </a:extLst>
          </p:cNvPr>
          <p:cNvSpPr txBox="1"/>
          <p:nvPr/>
        </p:nvSpPr>
        <p:spPr>
          <a:xfrm>
            <a:off x="9351642" y="2063373"/>
            <a:ext cx="118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Payment</a:t>
            </a:r>
          </a:p>
          <a:p>
            <a:pPr algn="ctr"/>
            <a:r>
              <a:rPr lang="en-GB" sz="1200" dirty="0"/>
              <a:t>Regionalisation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5D324D-79BA-2F6F-9E45-EF158BF1B5DA}"/>
              </a:ext>
            </a:extLst>
          </p:cNvPr>
          <p:cNvSpPr txBox="1"/>
          <p:nvPr/>
        </p:nvSpPr>
        <p:spPr>
          <a:xfrm>
            <a:off x="7856394" y="3471212"/>
            <a:ext cx="104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Woodland Carbon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00FBAD5-2F80-9271-F105-39E612ACE16E}"/>
              </a:ext>
            </a:extLst>
          </p:cNvPr>
          <p:cNvSpPr txBox="1"/>
          <p:nvPr/>
        </p:nvSpPr>
        <p:spPr>
          <a:xfrm>
            <a:off x="3148209" y="3493713"/>
            <a:ext cx="120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Pillar 1 Reform Impacts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3F8C38-F49E-85C6-7592-CF33CA816B71}"/>
              </a:ext>
            </a:extLst>
          </p:cNvPr>
          <p:cNvSpPr txBox="1"/>
          <p:nvPr/>
        </p:nvSpPr>
        <p:spPr>
          <a:xfrm>
            <a:off x="8499004" y="1216171"/>
            <a:ext cx="112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Disadvantage sub-group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12CAFD-FB77-1021-F7B4-950E981BB134}"/>
              </a:ext>
            </a:extLst>
          </p:cNvPr>
          <p:cNvSpPr txBox="1"/>
          <p:nvPr/>
        </p:nvSpPr>
        <p:spPr>
          <a:xfrm>
            <a:off x="6309690" y="4945502"/>
            <a:ext cx="123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Eligible Areas &amp; Stocking Rates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2A2E92-10ED-8455-C01E-069A7385C5B2}"/>
              </a:ext>
            </a:extLst>
          </p:cNvPr>
          <p:cNvSpPr txBox="1"/>
          <p:nvPr/>
        </p:nvSpPr>
        <p:spPr>
          <a:xfrm>
            <a:off x="7886228" y="4894072"/>
            <a:ext cx="117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Land Capability  Options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A0445B-F0A6-7BE2-B754-DBB8F990BD45}"/>
              </a:ext>
            </a:extLst>
          </p:cNvPr>
          <p:cNvSpPr txBox="1"/>
          <p:nvPr/>
        </p:nvSpPr>
        <p:spPr>
          <a:xfrm>
            <a:off x="3208725" y="4894072"/>
            <a:ext cx="123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Redistributive Payment option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A8AE0B-A831-399A-E292-24E40A9D43A0}"/>
              </a:ext>
            </a:extLst>
          </p:cNvPr>
          <p:cNvSpPr txBox="1"/>
          <p:nvPr/>
        </p:nvSpPr>
        <p:spPr>
          <a:xfrm>
            <a:off x="4643448" y="4904122"/>
            <a:ext cx="132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Area-based Payments options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E71593-D97D-6B18-8619-7485B6FEAAAE}"/>
              </a:ext>
            </a:extLst>
          </p:cNvPr>
          <p:cNvSpPr txBox="1"/>
          <p:nvPr/>
        </p:nvSpPr>
        <p:spPr>
          <a:xfrm>
            <a:off x="3091509" y="6291124"/>
            <a:ext cx="125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Using IACS data for research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86A824-AAEE-A59B-994F-A942FCF44D79}"/>
              </a:ext>
            </a:extLst>
          </p:cNvPr>
          <p:cNvSpPr txBox="1"/>
          <p:nvPr/>
        </p:nvSpPr>
        <p:spPr>
          <a:xfrm>
            <a:off x="1541999" y="6278371"/>
            <a:ext cx="125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First SRP starts SAC + MLURI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F8B881-AC29-663A-6317-E09DEA3E7E1A}"/>
              </a:ext>
            </a:extLst>
          </p:cNvPr>
          <p:cNvSpPr txBox="1"/>
          <p:nvPr/>
        </p:nvSpPr>
        <p:spPr>
          <a:xfrm>
            <a:off x="10199942" y="5134954"/>
            <a:ext cx="104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James Hutton Institute formed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BF2B751-9A08-215E-3DC9-6CDCC1940C5B}"/>
              </a:ext>
            </a:extLst>
          </p:cNvPr>
          <p:cNvSpPr txBox="1"/>
          <p:nvPr/>
        </p:nvSpPr>
        <p:spPr>
          <a:xfrm>
            <a:off x="3062298" y="2620890"/>
            <a:ext cx="120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Agricultural Champions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BA86B1-2C80-3B79-A857-D5C7F29E2B77}"/>
              </a:ext>
            </a:extLst>
          </p:cNvPr>
          <p:cNvSpPr txBox="1"/>
          <p:nvPr/>
        </p:nvSpPr>
        <p:spPr>
          <a:xfrm>
            <a:off x="7865846" y="4078383"/>
            <a:ext cx="120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ARD Stakeholders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7F88BC-CD08-FADA-023E-6D6710081792}"/>
              </a:ext>
            </a:extLst>
          </p:cNvPr>
          <p:cNvSpPr txBox="1"/>
          <p:nvPr/>
        </p:nvSpPr>
        <p:spPr>
          <a:xfrm>
            <a:off x="6199196" y="2692783"/>
            <a:ext cx="120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ARD Stakeholders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E1A50B-F427-0666-10C2-71B347ED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041" y="6438983"/>
            <a:ext cx="2743200" cy="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34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A8DC-499B-5F02-0914-BAD20159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84" y="77827"/>
            <a:ext cx="9821384" cy="72972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T</a:t>
            </a:r>
            <a:r>
              <a:rPr lang="en-GB" sz="4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ypes of </a:t>
            </a:r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Outputs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93A1-F338-CF00-567E-E0EED999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3" y="1049330"/>
            <a:ext cx="6705600" cy="57021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5613" indent="-371475"/>
            <a:r>
              <a:rPr lang="en-GB" sz="2800" dirty="0"/>
              <a:t>Proactive and reactive</a:t>
            </a:r>
            <a:endParaRPr lang="en-US" sz="2800" dirty="0">
              <a:cs typeface="Calibri"/>
            </a:endParaRPr>
          </a:p>
          <a:p>
            <a:pPr marL="455613" indent="-371475"/>
            <a:r>
              <a:rPr lang="en-GB" sz="2800" dirty="0"/>
              <a:t>Diagnostic – state of play</a:t>
            </a:r>
            <a:endParaRPr lang="en-GB" sz="2800" dirty="0">
              <a:cs typeface="Calibri"/>
            </a:endParaRPr>
          </a:p>
          <a:p>
            <a:pPr marL="455613" indent="-371475"/>
            <a:r>
              <a:rPr lang="en-GB" sz="2800" dirty="0"/>
              <a:t>Counter-factual - what-if, options</a:t>
            </a:r>
            <a:endParaRPr lang="en-GB" sz="2800" dirty="0">
              <a:cs typeface="Calibri"/>
            </a:endParaRPr>
          </a:p>
          <a:p>
            <a:pPr marL="455613" indent="-371475"/>
            <a:r>
              <a:rPr lang="en-GB" sz="2800" dirty="0"/>
              <a:t>Formats</a:t>
            </a:r>
            <a:endParaRPr lang="en-GB" sz="28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Presenting – participating in deliberation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Reports, briefings, workshop handouts 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Working papers, </a:t>
            </a:r>
            <a:r>
              <a:rPr lang="en-GB" sz="2400" dirty="0" err="1"/>
              <a:t>Powerpoint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Visualisations – relationships, flows 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Static maps, story maps, interactive maps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Data for further analysis within Scottish Government (less often)</a:t>
            </a:r>
            <a:endParaRPr lang="en-GB" sz="2400" dirty="0">
              <a:cs typeface="Calibri"/>
            </a:endParaRPr>
          </a:p>
          <a:p>
            <a:pPr marL="989965" lvl="1" indent="-380365">
              <a:spcBef>
                <a:spcPts val="0"/>
              </a:spcBef>
              <a:spcAft>
                <a:spcPts val="400"/>
              </a:spcAft>
            </a:pPr>
            <a:r>
              <a:rPr lang="en-GB" sz="2400" dirty="0"/>
              <a:t>Models, apps, tools (rarely)</a:t>
            </a:r>
            <a:endParaRPr lang="en-GB" sz="2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988AB-0954-B918-6E02-695C07D26D9A}"/>
              </a:ext>
            </a:extLst>
          </p:cNvPr>
          <p:cNvSpPr txBox="1"/>
          <p:nvPr/>
        </p:nvSpPr>
        <p:spPr>
          <a:xfrm>
            <a:off x="118551" y="6289797"/>
            <a:ext cx="734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Map</a:t>
            </a:r>
            <a:r>
              <a:rPr lang="en-GB" sz="1200"/>
              <a:t>:</a:t>
            </a:r>
            <a:r>
              <a:rPr lang="en-GB" sz="1200" dirty="0"/>
              <a:t> Matthews </a:t>
            </a:r>
            <a:r>
              <a:rPr lang="en-GB" sz="1200" i="1"/>
              <a:t>et al</a:t>
            </a:r>
            <a:r>
              <a:rPr lang="en-GB" sz="1200"/>
              <a:t>.</a:t>
            </a:r>
            <a:r>
              <a:rPr lang="en-GB" sz="1200" dirty="0"/>
              <a:t> (2021) </a:t>
            </a:r>
            <a:r>
              <a:rPr lang="en-GB" sz="1200" i="1" dirty="0"/>
              <a:t>2014 vs 2019 Pillar 1 and 2 payments comparisons for ARD stakeholders</a:t>
            </a:r>
            <a:r>
              <a:rPr lang="en-GB" sz="1200" dirty="0"/>
              <a:t>. Online, December 2021.</a:t>
            </a:r>
            <a:r>
              <a:rPr lang="en-GB" sz="1200"/>
              <a:t> </a:t>
            </a:r>
            <a:r>
              <a:rPr lang="en-GB" sz="1200" dirty="0">
                <a:hlinkClick r:id="rId2"/>
              </a:rPr>
              <a:t>https://ics.hutton.ac.uk/research/land-systems-research-team/cap-analysis/cap-pillar-1-analysis/</a:t>
            </a:r>
            <a:r>
              <a:rPr lang="en-GB" sz="1200" dirty="0"/>
              <a:t> </a:t>
            </a:r>
            <a:endParaRPr lang="en-GB" sz="1200"/>
          </a:p>
        </p:txBody>
      </p:sp>
      <p:pic>
        <p:nvPicPr>
          <p:cNvPr id="7" name="Picture 6" descr="A map of the united kingdom&#10;&#10;Description automatically generated with medium confidence">
            <a:extLst>
              <a:ext uri="{FF2B5EF4-FFF2-40B4-BE49-F238E27FC236}">
                <a16:creationId xmlns:a16="http://schemas.microsoft.com/office/drawing/2014/main" id="{723B485C-B6CF-2ADD-1F49-F0D7A5F3C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89" y="-21266"/>
            <a:ext cx="484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45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818487-7349-3EAD-40B2-B365DE3B9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 bwMode="auto">
          <a:xfrm>
            <a:off x="3702001" y="887757"/>
            <a:ext cx="8149104" cy="5702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449B36-4851-3E68-C246-4B25A6FA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84" y="77827"/>
            <a:ext cx="9821384" cy="72972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Calibri"/>
                <a:ea typeface="Calibri" panose="020F0502020204030204" pitchFamily="34" charset="0"/>
                <a:cs typeface="Calibri"/>
              </a:rPr>
              <a:t>Areas of Natural Constraint</a:t>
            </a:r>
            <a:endParaRPr lang="en-GB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3EAAAA-3B48-FBD6-3B03-D6BABA3A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3" y="1049330"/>
            <a:ext cx="3296938" cy="57021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5613" indent="-371475"/>
            <a:r>
              <a:rPr lang="en-GB" sz="2800" dirty="0"/>
              <a:t>Example of scenario analysis (27 scenarios)</a:t>
            </a:r>
          </a:p>
          <a:p>
            <a:pPr marL="455613" indent="-371475"/>
            <a:endParaRPr lang="en-GB" sz="2800" dirty="0"/>
          </a:p>
          <a:p>
            <a:pPr marL="455613" indent="-371475"/>
            <a:r>
              <a:rPr lang="en-GB" sz="2800" dirty="0"/>
              <a:t>What might happen and where when multiple policy levers are pulled at once?</a:t>
            </a:r>
          </a:p>
        </p:txBody>
      </p:sp>
    </p:spTree>
    <p:extLst>
      <p:ext uri="{BB962C8B-B14F-4D97-AF65-F5344CB8AC3E}">
        <p14:creationId xmlns:p14="http://schemas.microsoft.com/office/powerpoint/2010/main" val="22543973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2785-0F84-80D9-4FA6-70CE3B14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86" y="93869"/>
            <a:ext cx="9821384" cy="729720"/>
          </a:xfrm>
        </p:spPr>
        <p:txBody>
          <a:bodyPr>
            <a:noAutofit/>
          </a:bodyPr>
          <a:lstStyle/>
          <a:p>
            <a:r>
              <a:rPr lang="en-GB" sz="4400">
                <a:effectLst/>
                <a:latin typeface="Calibri"/>
                <a:ea typeface="Calibri" panose="020F0502020204030204" pitchFamily="34" charset="0"/>
                <a:cs typeface="Calibri"/>
              </a:rPr>
              <a:t>Layering and </a:t>
            </a:r>
            <a:r>
              <a:rPr lang="en-GB" sz="4400">
                <a:latin typeface="Calibri"/>
                <a:ea typeface="Calibri" panose="020F0502020204030204" pitchFamily="34" charset="0"/>
                <a:cs typeface="Calibri"/>
              </a:rPr>
              <a:t>Leveraging</a:t>
            </a:r>
            <a:r>
              <a:rPr lang="en-GB" sz="44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4400">
                <a:latin typeface="Calibri"/>
                <a:ea typeface="Calibri" panose="020F0502020204030204" pitchFamily="34" charset="0"/>
                <a:cs typeface="Calibri"/>
              </a:rPr>
              <a:t>Funding</a:t>
            </a:r>
            <a:endParaRPr lang="en-GB" sz="44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E875-AEFC-8673-4477-9C1EB861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8" y="844549"/>
            <a:ext cx="7010400" cy="5919581"/>
          </a:xfrm>
        </p:spPr>
        <p:txBody>
          <a:bodyPr>
            <a:noAutofit/>
          </a:bodyPr>
          <a:lstStyle/>
          <a:p>
            <a:pPr marL="352425" indent="-268288">
              <a:spcBef>
                <a:spcPts val="0"/>
              </a:spcBef>
            </a:pPr>
            <a:r>
              <a:rPr lang="en-GB" sz="2400" dirty="0"/>
              <a:t>Strategic Research Programme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Resources – data, methods, tools, time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Capability – knowledge, experience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Capacity – policy relevant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Anticipation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Experimentation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Credibility building</a:t>
            </a:r>
          </a:p>
          <a:p>
            <a:pPr marL="352425" lvl="1" indent="-268288">
              <a:spcBef>
                <a:spcPts val="0"/>
              </a:spcBef>
              <a:buClr>
                <a:srgbClr val="799934"/>
              </a:buClr>
            </a:pPr>
            <a:r>
              <a:rPr lang="en-GB" sz="2400" dirty="0"/>
              <a:t>Underpinning Capacity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Policy-led: call-down – co-construction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Salience shaping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Network building – analysts, officials, stakeholders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Knowledge elicitation</a:t>
            </a:r>
          </a:p>
          <a:p>
            <a:pPr marL="352425" indent="-268288">
              <a:spcBef>
                <a:spcPts val="0"/>
              </a:spcBef>
            </a:pPr>
            <a:r>
              <a:rPr lang="en-GB" sz="2400" dirty="0"/>
              <a:t>Contract / Responsive Research Funds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Policy-led: project based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Beyond Main Research Provider teams (Pareto)</a:t>
            </a:r>
          </a:p>
          <a:p>
            <a:pPr marL="352425" indent="-268288">
              <a:spcBef>
                <a:spcPts val="0"/>
              </a:spcBef>
            </a:pPr>
            <a:r>
              <a:rPr lang="en-GB" sz="2400" dirty="0"/>
              <a:t>Platform Funding 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Participation in UK and EU wide projects</a:t>
            </a:r>
          </a:p>
          <a:p>
            <a:pPr marL="898525" lvl="1" indent="-288925">
              <a:spcBef>
                <a:spcPts val="0"/>
              </a:spcBef>
            </a:pPr>
            <a:r>
              <a:rPr lang="en-GB" sz="2100" dirty="0"/>
              <a:t>Alternative policy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2C875-B08E-B5A8-238E-4E21ED06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96" y="1125821"/>
            <a:ext cx="5024345" cy="5010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C7CA6-6E8A-EA04-0DED-4973E73A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041" y="6438983"/>
            <a:ext cx="2743200" cy="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02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14" y="322001"/>
            <a:ext cx="9781828" cy="3745087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19023" y="4791429"/>
            <a:ext cx="1986844" cy="622300"/>
          </a:xfrm>
        </p:spPr>
        <p:txBody>
          <a:bodyPr/>
          <a:lstStyle/>
          <a:p>
            <a:r>
              <a:rPr lang="en-US" err="1"/>
              <a:t>sefari.scot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52417" y="4791429"/>
            <a:ext cx="2462783" cy="622300"/>
          </a:xfrm>
        </p:spPr>
        <p:txBody>
          <a:bodyPr/>
          <a:lstStyle/>
          <a:p>
            <a:r>
              <a:rPr lang="en-US" err="1"/>
              <a:t>info@sefari.scot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40976" y="4792841"/>
            <a:ext cx="2009421" cy="622300"/>
          </a:xfrm>
        </p:spPr>
        <p:txBody>
          <a:bodyPr/>
          <a:lstStyle/>
          <a:p>
            <a:r>
              <a:rPr lang="en-US"/>
              <a:t>@</a:t>
            </a:r>
            <a:r>
              <a:rPr lang="en-US" err="1"/>
              <a:t>SEFARIscot</a:t>
            </a:r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390FC75-2373-B2EF-C326-AF9C8684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45" y="6011583"/>
            <a:ext cx="2146327" cy="7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89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utton PPT template 2017 widescreen">
  <a:themeElements>
    <a:clrScheme name="Custom 3">
      <a:dk1>
        <a:srgbClr val="555559"/>
      </a:dk1>
      <a:lt1>
        <a:sysClr val="window" lastClr="FFFFFF"/>
      </a:lt1>
      <a:dk2>
        <a:srgbClr val="555559"/>
      </a:dk2>
      <a:lt2>
        <a:srgbClr val="FFFFFF"/>
      </a:lt2>
      <a:accent1>
        <a:srgbClr val="799900"/>
      </a:accent1>
      <a:accent2>
        <a:srgbClr val="FF9E15"/>
      </a:accent2>
      <a:accent3>
        <a:srgbClr val="00748C"/>
      </a:accent3>
      <a:accent4>
        <a:srgbClr val="CF009E"/>
      </a:accent4>
      <a:accent5>
        <a:srgbClr val="853175"/>
      </a:accent5>
      <a:accent6>
        <a:srgbClr val="6AA2B8"/>
      </a:accent6>
      <a:hlink>
        <a:srgbClr val="FF9E15"/>
      </a:hlink>
      <a:folHlink>
        <a:srgbClr val="6AA2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slide New Appointment" id="{D4645AEE-8B97-8346-B360-C42F5881BE94}" vid="{54D5057B-DF43-714D-94F8-FA9952884D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Hutton PPT template widescreen 8.12.21</Template>
  <TotalTime>2926</TotalTime>
  <Words>562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Hutton PPT template 2017 widescreen</vt:lpstr>
      <vt:lpstr>Office Theme</vt:lpstr>
      <vt:lpstr>Supporting Agriculture and Rural  Development Policy </vt:lpstr>
      <vt:lpstr>Policy Contexts and Research Partnership</vt:lpstr>
      <vt:lpstr>Purpose and Nature of Engagement </vt:lpstr>
      <vt:lpstr>Observations on the Origins of Research</vt:lpstr>
      <vt:lpstr>Types of Outputs</vt:lpstr>
      <vt:lpstr>Areas of Natural Constraint</vt:lpstr>
      <vt:lpstr>Layering and Leveraging Funding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Wardell-Johnson</dc:creator>
  <cp:lastModifiedBy>Renate Wendler</cp:lastModifiedBy>
  <cp:revision>96</cp:revision>
  <dcterms:created xsi:type="dcterms:W3CDTF">2022-11-17T10:11:07Z</dcterms:created>
  <dcterms:modified xsi:type="dcterms:W3CDTF">2023-05-23T17:51:52Z</dcterms:modified>
</cp:coreProperties>
</file>